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92" r:id="rId3"/>
    <p:sldMasterId id="2147483705" r:id="rId4"/>
  </p:sldMasterIdLst>
  <p:notesMasterIdLst>
    <p:notesMasterId r:id="rId43"/>
  </p:notesMasterIdLst>
  <p:sldIdLst>
    <p:sldId id="300" r:id="rId5"/>
    <p:sldId id="298" r:id="rId6"/>
    <p:sldId id="288" r:id="rId7"/>
    <p:sldId id="294" r:id="rId8"/>
    <p:sldId id="287" r:id="rId9"/>
    <p:sldId id="289" r:id="rId10"/>
    <p:sldId id="272" r:id="rId11"/>
    <p:sldId id="295" r:id="rId12"/>
    <p:sldId id="285" r:id="rId13"/>
    <p:sldId id="290" r:id="rId14"/>
    <p:sldId id="296" r:id="rId15"/>
    <p:sldId id="292" r:id="rId16"/>
    <p:sldId id="293" r:id="rId17"/>
    <p:sldId id="276" r:id="rId18"/>
    <p:sldId id="264"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 id="323" r:id="rId40"/>
    <p:sldId id="324" r:id="rId41"/>
    <p:sldId id="302" r:id="rId42"/>
  </p:sldIdLst>
  <p:sldSz cx="12195175" cy="6859588"/>
  <p:notesSz cx="6858000" cy="9144000"/>
  <p:defaultTextStyle>
    <a:defPPr>
      <a:defRPr lang="nb-NO"/>
    </a:defPPr>
    <a:lvl1pPr marL="0" algn="l" defTabSz="914483" rtl="0" eaLnBrk="1" latinLnBrk="0" hangingPunct="1">
      <a:defRPr sz="1800" kern="1200">
        <a:solidFill>
          <a:schemeClr val="tx1"/>
        </a:solidFill>
        <a:latin typeface="+mn-lt"/>
        <a:ea typeface="+mn-ea"/>
        <a:cs typeface="+mn-cs"/>
      </a:defRPr>
    </a:lvl1pPr>
    <a:lvl2pPr marL="457242" algn="l" defTabSz="914483" rtl="0" eaLnBrk="1" latinLnBrk="0" hangingPunct="1">
      <a:defRPr sz="1800" kern="1200">
        <a:solidFill>
          <a:schemeClr val="tx1"/>
        </a:solidFill>
        <a:latin typeface="+mn-lt"/>
        <a:ea typeface="+mn-ea"/>
        <a:cs typeface="+mn-cs"/>
      </a:defRPr>
    </a:lvl2pPr>
    <a:lvl3pPr marL="914483" algn="l" defTabSz="914483" rtl="0" eaLnBrk="1" latinLnBrk="0" hangingPunct="1">
      <a:defRPr sz="1800" kern="1200">
        <a:solidFill>
          <a:schemeClr val="tx1"/>
        </a:solidFill>
        <a:latin typeface="+mn-lt"/>
        <a:ea typeface="+mn-ea"/>
        <a:cs typeface="+mn-cs"/>
      </a:defRPr>
    </a:lvl3pPr>
    <a:lvl4pPr marL="1371725" algn="l" defTabSz="914483" rtl="0" eaLnBrk="1" latinLnBrk="0" hangingPunct="1">
      <a:defRPr sz="1800" kern="1200">
        <a:solidFill>
          <a:schemeClr val="tx1"/>
        </a:solidFill>
        <a:latin typeface="+mn-lt"/>
        <a:ea typeface="+mn-ea"/>
        <a:cs typeface="+mn-cs"/>
      </a:defRPr>
    </a:lvl4pPr>
    <a:lvl5pPr marL="1828966" algn="l" defTabSz="914483" rtl="0" eaLnBrk="1" latinLnBrk="0" hangingPunct="1">
      <a:defRPr sz="1800" kern="1200">
        <a:solidFill>
          <a:schemeClr val="tx1"/>
        </a:solidFill>
        <a:latin typeface="+mn-lt"/>
        <a:ea typeface="+mn-ea"/>
        <a:cs typeface="+mn-cs"/>
      </a:defRPr>
    </a:lvl5pPr>
    <a:lvl6pPr marL="2286208" algn="l" defTabSz="914483" rtl="0" eaLnBrk="1" latinLnBrk="0" hangingPunct="1">
      <a:defRPr sz="1800" kern="1200">
        <a:solidFill>
          <a:schemeClr val="tx1"/>
        </a:solidFill>
        <a:latin typeface="+mn-lt"/>
        <a:ea typeface="+mn-ea"/>
        <a:cs typeface="+mn-cs"/>
      </a:defRPr>
    </a:lvl6pPr>
    <a:lvl7pPr marL="2743450" algn="l" defTabSz="914483" rtl="0" eaLnBrk="1" latinLnBrk="0" hangingPunct="1">
      <a:defRPr sz="1800" kern="1200">
        <a:solidFill>
          <a:schemeClr val="tx1"/>
        </a:solidFill>
        <a:latin typeface="+mn-lt"/>
        <a:ea typeface="+mn-ea"/>
        <a:cs typeface="+mn-cs"/>
      </a:defRPr>
    </a:lvl7pPr>
    <a:lvl8pPr marL="3200691" algn="l" defTabSz="914483" rtl="0" eaLnBrk="1" latinLnBrk="0" hangingPunct="1">
      <a:defRPr sz="1800" kern="1200">
        <a:solidFill>
          <a:schemeClr val="tx1"/>
        </a:solidFill>
        <a:latin typeface="+mn-lt"/>
        <a:ea typeface="+mn-ea"/>
        <a:cs typeface="+mn-cs"/>
      </a:defRPr>
    </a:lvl8pPr>
    <a:lvl9pPr marL="3657933" algn="l" defTabSz="91448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13C"/>
    <a:srgbClr val="DC9015"/>
    <a:srgbClr val="918F90"/>
    <a:srgbClr val="FFED00"/>
    <a:srgbClr val="C8E1D7"/>
    <a:srgbClr val="E7E1D1"/>
    <a:srgbClr val="C4C429"/>
    <a:srgbClr val="68AFBD"/>
    <a:srgbClr val="C20012"/>
    <a:srgbClr val="D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p:cViewPr varScale="1">
        <p:scale>
          <a:sx n="79" d="100"/>
          <a:sy n="79" d="100"/>
        </p:scale>
        <p:origin x="714" y="90"/>
      </p:cViewPr>
      <p:guideLst>
        <p:guide orient="horz" pos="2161"/>
        <p:guide pos="3842"/>
      </p:guideLst>
    </p:cSldViewPr>
  </p:slideViewPr>
  <p:notesTextViewPr>
    <p:cViewPr>
      <p:scale>
        <a:sx n="1" d="1"/>
        <a:sy n="1" d="1"/>
      </p:scale>
      <p:origin x="0" y="0"/>
    </p:cViewPr>
  </p:notesTextViewPr>
  <p:sorterViewPr>
    <p:cViewPr varScale="1">
      <p:scale>
        <a:sx n="100" d="100"/>
        <a:sy n="100" d="100"/>
      </p:scale>
      <p:origin x="0" y="-18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c625jg3\Downloads\PPR_4_2016_data%20(2).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625mf1\AppData\Local\Microsoft\Windows\Temporary%20Internet%20Files\Content.Outlook\IS2DQHFQ\Grafer%20Sysselsetting%20Resultat%20og%20forventningsindeks.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c625kt2\AppData\Local\Microsoft\Windows\Temporary%20Internet%20Files\Content.Outlook\44GVNZ94\Kopi%20av%20Grafer%20Vestlandsindeks%2012016_temadel.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olagrytten:Downloads:mpd_2013-01-4.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olagrytten:Desktop:Norges%20Bank%20artikkel.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olagrytten:Desktop:Norges%20Bank%20artikke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olagrytten:Desktop:Norges%20Bank%20artikk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202150157918956E-2"/>
          <c:y val="7.9601990049751242E-2"/>
          <c:w val="0.90487254888345747"/>
          <c:h val="0.62886896975604856"/>
        </c:manualLayout>
      </c:layout>
      <c:lineChart>
        <c:grouping val="standard"/>
        <c:varyColors val="0"/>
        <c:ser>
          <c:idx val="0"/>
          <c:order val="0"/>
          <c:tx>
            <c:strRef>
              <c:f>Sheet1!$A$2</c:f>
              <c:strCache>
                <c:ptCount val="1"/>
                <c:pt idx="0">
                  <c:v>Resultatindeks</c:v>
                </c:pt>
              </c:strCache>
            </c:strRef>
          </c:tx>
          <c:spPr>
            <a:ln w="76200">
              <a:solidFill>
                <a:sysClr val="window" lastClr="FFFFFF">
                  <a:lumMod val="50000"/>
                </a:sysClr>
              </a:solidFill>
              <a:prstDash val="solid"/>
            </a:ln>
          </c:spPr>
          <c:marker>
            <c:symbol val="none"/>
          </c:marker>
          <c:dLbls>
            <c:spPr>
              <a:noFill/>
              <a:ln>
                <a:noFill/>
              </a:ln>
              <a:effectLst/>
            </c:spPr>
            <c:txPr>
              <a:bodyPr wrap="square" lIns="38100" tIns="19050" rIns="38100" bIns="19050" anchor="ctr">
                <a:spAutoFit/>
              </a:bodyPr>
              <a:lstStyle/>
              <a:p>
                <a:pPr>
                  <a:defRPr sz="1100"/>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Sheet1!$B$1:$U$1</c:f>
              <c:strCache>
                <c:ptCount val="20"/>
                <c:pt idx="0">
                  <c:v>2012 Q1</c:v>
                </c:pt>
                <c:pt idx="1">
                  <c:v>2012 Q2</c:v>
                </c:pt>
                <c:pt idx="2">
                  <c:v>2012 Q3</c:v>
                </c:pt>
                <c:pt idx="3">
                  <c:v>2012 Q4</c:v>
                </c:pt>
                <c:pt idx="4">
                  <c:v>2013 Q1</c:v>
                </c:pt>
                <c:pt idx="5">
                  <c:v>2013 Q2</c:v>
                </c:pt>
                <c:pt idx="6">
                  <c:v>2013 Q3</c:v>
                </c:pt>
                <c:pt idx="7">
                  <c:v>2013 Q4</c:v>
                </c:pt>
                <c:pt idx="8">
                  <c:v>2014 Q1</c:v>
                </c:pt>
                <c:pt idx="9">
                  <c:v>2014 Q2</c:v>
                </c:pt>
                <c:pt idx="10">
                  <c:v>2014 Q3</c:v>
                </c:pt>
                <c:pt idx="11">
                  <c:v>2014 Q4</c:v>
                </c:pt>
                <c:pt idx="12">
                  <c:v>2015 Q1</c:v>
                </c:pt>
                <c:pt idx="13">
                  <c:v>2015 Q2</c:v>
                </c:pt>
                <c:pt idx="14">
                  <c:v>2015 Q3</c:v>
                </c:pt>
                <c:pt idx="15">
                  <c:v>2015 Q4</c:v>
                </c:pt>
                <c:pt idx="16">
                  <c:v>2016 Q1</c:v>
                </c:pt>
                <c:pt idx="17">
                  <c:v>2016 Q2</c:v>
                </c:pt>
                <c:pt idx="18">
                  <c:v>2016 Q3</c:v>
                </c:pt>
                <c:pt idx="19">
                  <c:v>2016 Q4</c:v>
                </c:pt>
              </c:strCache>
            </c:strRef>
          </c:cat>
          <c:val>
            <c:numRef>
              <c:f>Sheet1!$B$2:$U$2</c:f>
              <c:numCache>
                <c:formatCode>0.0</c:formatCode>
                <c:ptCount val="20"/>
                <c:pt idx="0">
                  <c:v>65.353914793438662</c:v>
                </c:pt>
                <c:pt idx="1">
                  <c:v>64.739446024437484</c:v>
                </c:pt>
                <c:pt idx="2">
                  <c:v>65.941278240636422</c:v>
                </c:pt>
                <c:pt idx="3">
                  <c:v>64.77516998285212</c:v>
                </c:pt>
                <c:pt idx="4">
                  <c:v>64.876789758550544</c:v>
                </c:pt>
                <c:pt idx="5">
                  <c:v>62.775027519338991</c:v>
                </c:pt>
                <c:pt idx="6">
                  <c:v>63.195081275039591</c:v>
                </c:pt>
                <c:pt idx="7">
                  <c:v>61.656109690592046</c:v>
                </c:pt>
                <c:pt idx="8">
                  <c:v>62.771862615030003</c:v>
                </c:pt>
                <c:pt idx="9">
                  <c:v>64.96396204388536</c:v>
                </c:pt>
                <c:pt idx="10">
                  <c:v>62.167323734644484</c:v>
                </c:pt>
                <c:pt idx="11">
                  <c:v>61.574105053451895</c:v>
                </c:pt>
                <c:pt idx="12">
                  <c:v>60.74228292153137</c:v>
                </c:pt>
                <c:pt idx="13">
                  <c:v>59.766036041891489</c:v>
                </c:pt>
                <c:pt idx="14">
                  <c:v>57.807861785967575</c:v>
                </c:pt>
                <c:pt idx="15">
                  <c:v>57.25620010944197</c:v>
                </c:pt>
                <c:pt idx="16">
                  <c:v>57.867423699953477</c:v>
                </c:pt>
                <c:pt idx="17">
                  <c:v>56.35340094499319</c:v>
                </c:pt>
                <c:pt idx="18">
                  <c:v>58.74653771444671</c:v>
                </c:pt>
                <c:pt idx="19">
                  <c:v>59.403894419697842</c:v>
                </c:pt>
              </c:numCache>
            </c:numRef>
          </c:val>
          <c:smooth val="0"/>
          <c:extLst xmlns:c16r2="http://schemas.microsoft.com/office/drawing/2015/06/chart">
            <c:ext xmlns:c16="http://schemas.microsoft.com/office/drawing/2014/chart" uri="{C3380CC4-5D6E-409C-BE32-E72D297353CC}">
              <c16:uniqueId val="{00000000-4C4E-4A85-A75E-6D46E430A8C2}"/>
            </c:ext>
          </c:extLst>
        </c:ser>
        <c:ser>
          <c:idx val="1"/>
          <c:order val="1"/>
          <c:tx>
            <c:strRef>
              <c:f>Sheet1!$A$3</c:f>
              <c:strCache>
                <c:ptCount val="1"/>
                <c:pt idx="0">
                  <c:v>Forventningsindeks</c:v>
                </c:pt>
              </c:strCache>
            </c:strRef>
          </c:tx>
          <c:spPr>
            <a:ln w="76200">
              <a:solidFill>
                <a:srgbClr val="C00000"/>
              </a:solidFill>
            </a:ln>
          </c:spPr>
          <c:marker>
            <c:symbol val="none"/>
          </c:marker>
          <c:dLbls>
            <c:spPr>
              <a:noFill/>
              <a:ln>
                <a:noFill/>
              </a:ln>
              <a:effectLst/>
            </c:spPr>
            <c:txPr>
              <a:bodyPr wrap="square" lIns="38100" tIns="19050" rIns="38100" bIns="19050" anchor="ctr">
                <a:spAutoFit/>
              </a:bodyPr>
              <a:lstStyle/>
              <a:p>
                <a:pPr>
                  <a:defRPr sz="1100" b="1"/>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Sheet1!$B$1:$U$1</c:f>
              <c:strCache>
                <c:ptCount val="20"/>
                <c:pt idx="0">
                  <c:v>2012 Q1</c:v>
                </c:pt>
                <c:pt idx="1">
                  <c:v>2012 Q2</c:v>
                </c:pt>
                <c:pt idx="2">
                  <c:v>2012 Q3</c:v>
                </c:pt>
                <c:pt idx="3">
                  <c:v>2012 Q4</c:v>
                </c:pt>
                <c:pt idx="4">
                  <c:v>2013 Q1</c:v>
                </c:pt>
                <c:pt idx="5">
                  <c:v>2013 Q2</c:v>
                </c:pt>
                <c:pt idx="6">
                  <c:v>2013 Q3</c:v>
                </c:pt>
                <c:pt idx="7">
                  <c:v>2013 Q4</c:v>
                </c:pt>
                <c:pt idx="8">
                  <c:v>2014 Q1</c:v>
                </c:pt>
                <c:pt idx="9">
                  <c:v>2014 Q2</c:v>
                </c:pt>
                <c:pt idx="10">
                  <c:v>2014 Q3</c:v>
                </c:pt>
                <c:pt idx="11">
                  <c:v>2014 Q4</c:v>
                </c:pt>
                <c:pt idx="12">
                  <c:v>2015 Q1</c:v>
                </c:pt>
                <c:pt idx="13">
                  <c:v>2015 Q2</c:v>
                </c:pt>
                <c:pt idx="14">
                  <c:v>2015 Q3</c:v>
                </c:pt>
                <c:pt idx="15">
                  <c:v>2015 Q4</c:v>
                </c:pt>
                <c:pt idx="16">
                  <c:v>2016 Q1</c:v>
                </c:pt>
                <c:pt idx="17">
                  <c:v>2016 Q2</c:v>
                </c:pt>
                <c:pt idx="18">
                  <c:v>2016 Q3</c:v>
                </c:pt>
                <c:pt idx="19">
                  <c:v>2016 Q4</c:v>
                </c:pt>
              </c:strCache>
            </c:strRef>
          </c:cat>
          <c:val>
            <c:numRef>
              <c:f>Sheet1!$B$3:$U$3</c:f>
              <c:numCache>
                <c:formatCode>0.0</c:formatCode>
                <c:ptCount val="20"/>
                <c:pt idx="0">
                  <c:v>67.665457516339771</c:v>
                </c:pt>
                <c:pt idx="1">
                  <c:v>68.636979385765969</c:v>
                </c:pt>
                <c:pt idx="2">
                  <c:v>67.472325528749721</c:v>
                </c:pt>
                <c:pt idx="3">
                  <c:v>67.916523940520307</c:v>
                </c:pt>
                <c:pt idx="4">
                  <c:v>68.758214135123907</c:v>
                </c:pt>
                <c:pt idx="5">
                  <c:v>68.932424280906773</c:v>
                </c:pt>
                <c:pt idx="6">
                  <c:v>66.067778716475743</c:v>
                </c:pt>
                <c:pt idx="7">
                  <c:v>63.769039177120803</c:v>
                </c:pt>
                <c:pt idx="8">
                  <c:v>64.292525202232071</c:v>
                </c:pt>
                <c:pt idx="9">
                  <c:v>66.550267585599954</c:v>
                </c:pt>
                <c:pt idx="10">
                  <c:v>64.490329278208904</c:v>
                </c:pt>
                <c:pt idx="11">
                  <c:v>63.196440842744892</c:v>
                </c:pt>
                <c:pt idx="12">
                  <c:v>63.33079346497027</c:v>
                </c:pt>
                <c:pt idx="13">
                  <c:v>63.015380605499573</c:v>
                </c:pt>
                <c:pt idx="14">
                  <c:v>59.134708012789766</c:v>
                </c:pt>
                <c:pt idx="15">
                  <c:v>57.877779157094857</c:v>
                </c:pt>
                <c:pt idx="16">
                  <c:v>59.790154930946656</c:v>
                </c:pt>
                <c:pt idx="17">
                  <c:v>60.612366796176012</c:v>
                </c:pt>
                <c:pt idx="18">
                  <c:v>62.015328208525268</c:v>
                </c:pt>
                <c:pt idx="19">
                  <c:v>62.308465428928862</c:v>
                </c:pt>
              </c:numCache>
            </c:numRef>
          </c:val>
          <c:smooth val="0"/>
          <c:extLst xmlns:c16r2="http://schemas.microsoft.com/office/drawing/2015/06/chart">
            <c:ext xmlns:c16="http://schemas.microsoft.com/office/drawing/2014/chart" uri="{C3380CC4-5D6E-409C-BE32-E72D297353CC}">
              <c16:uniqueId val="{00000001-4C4E-4A85-A75E-6D46E430A8C2}"/>
            </c:ext>
          </c:extLst>
        </c:ser>
        <c:dLbls>
          <c:showLegendKey val="0"/>
          <c:showVal val="0"/>
          <c:showCatName val="0"/>
          <c:showSerName val="0"/>
          <c:showPercent val="0"/>
          <c:showBubbleSize val="0"/>
        </c:dLbls>
        <c:smooth val="0"/>
        <c:axId val="336738768"/>
        <c:axId val="336739552"/>
      </c:lineChart>
      <c:catAx>
        <c:axId val="336738768"/>
        <c:scaling>
          <c:orientation val="minMax"/>
        </c:scaling>
        <c:delete val="0"/>
        <c:axPos val="b"/>
        <c:numFmt formatCode="General" sourceLinked="1"/>
        <c:majorTickMark val="out"/>
        <c:minorTickMark val="none"/>
        <c:tickLblPos val="nextTo"/>
        <c:spPr>
          <a:ln w="3175">
            <a:solidFill>
              <a:schemeClr val="tx1"/>
            </a:solidFill>
            <a:prstDash val="solid"/>
          </a:ln>
        </c:spPr>
        <c:txPr>
          <a:bodyPr rot="0" vert="horz"/>
          <a:lstStyle/>
          <a:p>
            <a:pPr>
              <a:defRPr sz="800" b="0" i="0" u="none" strike="noStrike" baseline="0">
                <a:solidFill>
                  <a:schemeClr val="tx1"/>
                </a:solidFill>
                <a:latin typeface="Arial"/>
                <a:ea typeface="Arial"/>
                <a:cs typeface="Arial"/>
              </a:defRPr>
            </a:pPr>
            <a:endParaRPr lang="nb-NO"/>
          </a:p>
        </c:txPr>
        <c:crossAx val="336739552"/>
        <c:crosses val="autoZero"/>
        <c:auto val="1"/>
        <c:lblAlgn val="ctr"/>
        <c:lblOffset val="100"/>
        <c:noMultiLvlLbl val="0"/>
      </c:catAx>
      <c:valAx>
        <c:axId val="336739552"/>
        <c:scaling>
          <c:orientation val="minMax"/>
          <c:max val="75"/>
          <c:min val="55"/>
        </c:scaling>
        <c:delete val="1"/>
        <c:axPos val="l"/>
        <c:numFmt formatCode="#,##0" sourceLinked="0"/>
        <c:majorTickMark val="out"/>
        <c:minorTickMark val="none"/>
        <c:tickLblPos val="nextTo"/>
        <c:crossAx val="336738768"/>
        <c:crosses val="autoZero"/>
        <c:crossBetween val="between"/>
        <c:majorUnit val="5"/>
      </c:valAx>
      <c:spPr>
        <a:noFill/>
        <a:ln w="25399">
          <a:noFill/>
        </a:ln>
      </c:spPr>
    </c:plotArea>
    <c:legend>
      <c:legendPos val="b"/>
      <c:layout>
        <c:manualLayout>
          <c:xMode val="edge"/>
          <c:yMode val="edge"/>
          <c:x val="6.9281549361898856E-2"/>
          <c:y val="0.72179090711682059"/>
          <c:w val="0.87826346331786465"/>
          <c:h val="0.20883051524740978"/>
        </c:manualLayout>
      </c:layout>
      <c:overlay val="0"/>
      <c:txPr>
        <a:bodyPr/>
        <a:lstStyle/>
        <a:p>
          <a:pPr>
            <a:defRPr sz="1000"/>
          </a:pPr>
          <a:endParaRPr lang="nb-NO"/>
        </a:p>
      </c:txPr>
    </c:legend>
    <c:plotVisOnly val="1"/>
    <c:dispBlanksAs val="gap"/>
    <c:showDLblsOverMax val="0"/>
  </c:chart>
  <c:spPr>
    <a:noFill/>
    <a:ln>
      <a:noFill/>
    </a:ln>
  </c:spPr>
  <c:txPr>
    <a:bodyPr/>
    <a:lstStyle/>
    <a:p>
      <a:pPr>
        <a:defRPr sz="1800" b="1" i="0" u="none" strike="noStrike" baseline="0">
          <a:solidFill>
            <a:schemeClr val="tx1"/>
          </a:solidFill>
          <a:latin typeface="Arial"/>
          <a:ea typeface="Arial"/>
          <a:cs typeface="Arial"/>
        </a:defRPr>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'[Diagram i Microsoft PowerPoint]Forventningsindeks mot olje'!$B$54</c:f>
              <c:strCache>
                <c:ptCount val="1"/>
                <c:pt idx="0">
                  <c:v>Forventningsindeks 4. kvartal 2015</c:v>
                </c:pt>
              </c:strCache>
            </c:strRef>
          </c:tx>
          <c:spPr>
            <a:ln w="31750" cap="rnd">
              <a:solidFill>
                <a:schemeClr val="bg1">
                  <a:lumMod val="50000"/>
                </a:schemeClr>
              </a:solidFill>
              <a:round/>
            </a:ln>
            <a:effectLst/>
          </c:spPr>
          <c:marker>
            <c:symbol val="none"/>
          </c:marker>
          <c:cat>
            <c:strRef>
              <c:f>'[Diagram i Microsoft PowerPoint]Forventningsindeks mot olje'!$C$53:$F$53</c:f>
              <c:strCache>
                <c:ptCount val="4"/>
                <c:pt idx="0">
                  <c:v>Ingen omsetning er olje- eller gass relatert</c:v>
                </c:pt>
                <c:pt idx="1">
                  <c:v>Inntil 10 %</c:v>
                </c:pt>
                <c:pt idx="2">
                  <c:v>Inntil 11-50 %</c:v>
                </c:pt>
                <c:pt idx="3">
                  <c:v>Mer enn 50 %</c:v>
                </c:pt>
              </c:strCache>
            </c:strRef>
          </c:cat>
          <c:val>
            <c:numRef>
              <c:f>'[Diagram i Microsoft PowerPoint]Forventningsindeks mot olje'!$C$54:$F$54</c:f>
              <c:numCache>
                <c:formatCode>General</c:formatCode>
                <c:ptCount val="4"/>
                <c:pt idx="0">
                  <c:v>62</c:v>
                </c:pt>
                <c:pt idx="1">
                  <c:v>57</c:v>
                </c:pt>
                <c:pt idx="2">
                  <c:v>50</c:v>
                </c:pt>
                <c:pt idx="3">
                  <c:v>45</c:v>
                </c:pt>
              </c:numCache>
            </c:numRef>
          </c:val>
          <c:smooth val="0"/>
        </c:ser>
        <c:ser>
          <c:idx val="1"/>
          <c:order val="1"/>
          <c:tx>
            <c:strRef>
              <c:f>'[Diagram i Microsoft PowerPoint]Forventningsindeks mot olje'!$B$55</c:f>
              <c:strCache>
                <c:ptCount val="1"/>
                <c:pt idx="0">
                  <c:v>Forventningsindeks 4. kvartal 2016</c:v>
                </c:pt>
              </c:strCache>
            </c:strRef>
          </c:tx>
          <c:spPr>
            <a:ln w="63500" cap="rnd">
              <a:solidFill>
                <a:srgbClr val="C0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PowerPoint]Forventningsindeks mot olje'!$C$53:$F$53</c:f>
              <c:strCache>
                <c:ptCount val="4"/>
                <c:pt idx="0">
                  <c:v>Ingen omsetning er olje- eller gass relatert</c:v>
                </c:pt>
                <c:pt idx="1">
                  <c:v>Inntil 10 %</c:v>
                </c:pt>
                <c:pt idx="2">
                  <c:v>Inntil 11-50 %</c:v>
                </c:pt>
                <c:pt idx="3">
                  <c:v>Mer enn 50 %</c:v>
                </c:pt>
              </c:strCache>
            </c:strRef>
          </c:cat>
          <c:val>
            <c:numRef>
              <c:f>'[Diagram i Microsoft PowerPoint]Forventningsindeks mot olje'!$C$55:$F$55</c:f>
              <c:numCache>
                <c:formatCode>General</c:formatCode>
                <c:ptCount val="4"/>
                <c:pt idx="0">
                  <c:v>64</c:v>
                </c:pt>
                <c:pt idx="1">
                  <c:v>62</c:v>
                </c:pt>
                <c:pt idx="2">
                  <c:v>60</c:v>
                </c:pt>
                <c:pt idx="3">
                  <c:v>52</c:v>
                </c:pt>
              </c:numCache>
            </c:numRef>
          </c:val>
          <c:smooth val="0"/>
        </c:ser>
        <c:ser>
          <c:idx val="2"/>
          <c:order val="2"/>
          <c:tx>
            <c:strRef>
              <c:f>'[Diagram i Microsoft PowerPoint]Forventningsindeks mot olje'!$B$56</c:f>
              <c:strCache>
                <c:ptCount val="1"/>
                <c:pt idx="0">
                  <c:v>Forventningsindeks 3. kv 2014</c:v>
                </c:pt>
              </c:strCache>
            </c:strRef>
          </c:tx>
          <c:spPr>
            <a:ln w="28575" cap="rnd">
              <a:solidFill>
                <a:schemeClr val="accent2"/>
              </a:solidFill>
              <a:round/>
            </a:ln>
            <a:effectLst/>
          </c:spPr>
          <c:marker>
            <c:symbol val="none"/>
          </c:marker>
          <c:cat>
            <c:strRef>
              <c:f>'[Diagram i Microsoft PowerPoint]Forventningsindeks mot olje'!$C$53:$F$53</c:f>
              <c:strCache>
                <c:ptCount val="4"/>
                <c:pt idx="0">
                  <c:v>Ingen omsetning er olje- eller gass relatert</c:v>
                </c:pt>
                <c:pt idx="1">
                  <c:v>Inntil 10 %</c:v>
                </c:pt>
                <c:pt idx="2">
                  <c:v>Inntil 11-50 %</c:v>
                </c:pt>
                <c:pt idx="3">
                  <c:v>Mer enn 50 %</c:v>
                </c:pt>
              </c:strCache>
            </c:strRef>
          </c:cat>
          <c:val>
            <c:numRef>
              <c:f>'[Diagram i Microsoft PowerPoint]Forventningsindeks mot olje'!$C$56:$F$56</c:f>
              <c:numCache>
                <c:formatCode>General</c:formatCode>
                <c:ptCount val="4"/>
                <c:pt idx="0">
                  <c:v>65</c:v>
                </c:pt>
                <c:pt idx="1">
                  <c:v>66</c:v>
                </c:pt>
                <c:pt idx="2">
                  <c:v>62</c:v>
                </c:pt>
                <c:pt idx="3">
                  <c:v>62</c:v>
                </c:pt>
              </c:numCache>
            </c:numRef>
          </c:val>
          <c:smooth val="0"/>
        </c:ser>
        <c:dLbls>
          <c:showLegendKey val="0"/>
          <c:showVal val="0"/>
          <c:showCatName val="0"/>
          <c:showSerName val="0"/>
          <c:showPercent val="0"/>
          <c:showBubbleSize val="0"/>
        </c:dLbls>
        <c:smooth val="0"/>
        <c:axId val="336734456"/>
        <c:axId val="336738376"/>
      </c:lineChart>
      <c:catAx>
        <c:axId val="336734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nb-NO"/>
          </a:p>
        </c:txPr>
        <c:crossAx val="336738376"/>
        <c:crosses val="autoZero"/>
        <c:auto val="0"/>
        <c:lblAlgn val="ctr"/>
        <c:lblOffset val="100"/>
        <c:noMultiLvlLbl val="0"/>
      </c:catAx>
      <c:valAx>
        <c:axId val="336738376"/>
        <c:scaling>
          <c:orientation val="minMax"/>
          <c:max val="70"/>
          <c:min val="4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673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202150157918956E-2"/>
          <c:y val="7.9601990049751242E-2"/>
          <c:w val="0.90487254888345747"/>
          <c:h val="0.70693397454927598"/>
        </c:manualLayout>
      </c:layout>
      <c:lineChart>
        <c:grouping val="standard"/>
        <c:varyColors val="0"/>
        <c:ser>
          <c:idx val="0"/>
          <c:order val="0"/>
          <c:tx>
            <c:strRef>
              <c:f>Sheet1!$A$2</c:f>
              <c:strCache>
                <c:ptCount val="1"/>
                <c:pt idx="0">
                  <c:v>Etterspørsel</c:v>
                </c:pt>
              </c:strCache>
            </c:strRef>
          </c:tx>
          <c:spPr>
            <a:ln w="50800">
              <a:solidFill>
                <a:srgbClr val="7F7F7F"/>
              </a:solidFill>
              <a:prstDash val="solid"/>
            </a:ln>
          </c:spPr>
          <c:marker>
            <c:symbol val="none"/>
          </c:marker>
          <c:cat>
            <c:strRef>
              <c:f>Sheet1!$B$1:$U$1</c:f>
              <c:strCache>
                <c:ptCount val="20"/>
                <c:pt idx="0">
                  <c:v>2012 Q1</c:v>
                </c:pt>
                <c:pt idx="1">
                  <c:v>2012 Q2</c:v>
                </c:pt>
                <c:pt idx="2">
                  <c:v>2012 Q3</c:v>
                </c:pt>
                <c:pt idx="3">
                  <c:v>2012 Q4</c:v>
                </c:pt>
                <c:pt idx="4">
                  <c:v>2013 Q1</c:v>
                </c:pt>
                <c:pt idx="5">
                  <c:v>2013 Q2</c:v>
                </c:pt>
                <c:pt idx="6">
                  <c:v>2013 Q3</c:v>
                </c:pt>
                <c:pt idx="7">
                  <c:v>2013 Q4</c:v>
                </c:pt>
                <c:pt idx="8">
                  <c:v>2014 Q1</c:v>
                </c:pt>
                <c:pt idx="9">
                  <c:v>2014 Q2</c:v>
                </c:pt>
                <c:pt idx="10">
                  <c:v>2014 Q3</c:v>
                </c:pt>
                <c:pt idx="11">
                  <c:v>2014 Q4</c:v>
                </c:pt>
                <c:pt idx="12">
                  <c:v>2015 Q1</c:v>
                </c:pt>
                <c:pt idx="13">
                  <c:v>2015 Q2</c:v>
                </c:pt>
                <c:pt idx="14">
                  <c:v>2015 Q3</c:v>
                </c:pt>
                <c:pt idx="15">
                  <c:v>2015 Q4</c:v>
                </c:pt>
                <c:pt idx="16">
                  <c:v>2016 Q1</c:v>
                </c:pt>
                <c:pt idx="17">
                  <c:v>2016 Q2</c:v>
                </c:pt>
                <c:pt idx="18">
                  <c:v>2016 Q3</c:v>
                </c:pt>
                <c:pt idx="19">
                  <c:v>2016 Q4</c:v>
                </c:pt>
              </c:strCache>
            </c:strRef>
          </c:cat>
          <c:val>
            <c:numRef>
              <c:f>Sheet1!$B$2:$U$2</c:f>
              <c:numCache>
                <c:formatCode>0.0</c:formatCode>
                <c:ptCount val="20"/>
                <c:pt idx="0">
                  <c:v>69.497500958334484</c:v>
                </c:pt>
                <c:pt idx="1">
                  <c:v>69.317783810943752</c:v>
                </c:pt>
                <c:pt idx="2">
                  <c:v>67.596434441958309</c:v>
                </c:pt>
                <c:pt idx="3">
                  <c:v>69.89172286435786</c:v>
                </c:pt>
                <c:pt idx="4">
                  <c:v>70.728737972143819</c:v>
                </c:pt>
                <c:pt idx="5">
                  <c:v>70.926096356677547</c:v>
                </c:pt>
                <c:pt idx="6">
                  <c:v>68.036126361950167</c:v>
                </c:pt>
                <c:pt idx="7">
                  <c:v>64.869712561669076</c:v>
                </c:pt>
                <c:pt idx="8">
                  <c:v>65.469438502662442</c:v>
                </c:pt>
                <c:pt idx="9">
                  <c:v>67.888836992059808</c:v>
                </c:pt>
                <c:pt idx="10">
                  <c:v>65.743528770834644</c:v>
                </c:pt>
                <c:pt idx="11">
                  <c:v>64.183320570855273</c:v>
                </c:pt>
                <c:pt idx="12">
                  <c:v>64.233573548780868</c:v>
                </c:pt>
                <c:pt idx="13">
                  <c:v>62.883085437435597</c:v>
                </c:pt>
                <c:pt idx="14">
                  <c:v>59.990324523429521</c:v>
                </c:pt>
                <c:pt idx="15">
                  <c:v>57.792872734458939</c:v>
                </c:pt>
                <c:pt idx="16">
                  <c:v>60.209689176009945</c:v>
                </c:pt>
                <c:pt idx="17">
                  <c:v>60.729125517564292</c:v>
                </c:pt>
                <c:pt idx="18">
                  <c:v>63.078862575676531</c:v>
                </c:pt>
                <c:pt idx="19">
                  <c:v>62.840953911015319</c:v>
                </c:pt>
              </c:numCache>
            </c:numRef>
          </c:val>
          <c:smooth val="0"/>
          <c:extLst xmlns:c16r2="http://schemas.microsoft.com/office/drawing/2015/06/chart">
            <c:ext xmlns:c16="http://schemas.microsoft.com/office/drawing/2014/chart" uri="{C3380CC4-5D6E-409C-BE32-E72D297353CC}">
              <c16:uniqueId val="{00000000-AEF5-4579-972F-D4D7B5E81B88}"/>
            </c:ext>
          </c:extLst>
        </c:ser>
        <c:ser>
          <c:idx val="1"/>
          <c:order val="1"/>
          <c:tx>
            <c:strRef>
              <c:f>Sheet1!$A$3</c:f>
              <c:strCache>
                <c:ptCount val="1"/>
                <c:pt idx="0">
                  <c:v>Investeringer</c:v>
                </c:pt>
              </c:strCache>
            </c:strRef>
          </c:tx>
          <c:spPr>
            <a:ln w="50800">
              <a:solidFill>
                <a:srgbClr val="C00000"/>
              </a:solidFill>
            </a:ln>
          </c:spPr>
          <c:marker>
            <c:symbol val="none"/>
          </c:marker>
          <c:cat>
            <c:strRef>
              <c:f>Sheet1!$B$1:$U$1</c:f>
              <c:strCache>
                <c:ptCount val="20"/>
                <c:pt idx="0">
                  <c:v>2012 Q1</c:v>
                </c:pt>
                <c:pt idx="1">
                  <c:v>2012 Q2</c:v>
                </c:pt>
                <c:pt idx="2">
                  <c:v>2012 Q3</c:v>
                </c:pt>
                <c:pt idx="3">
                  <c:v>2012 Q4</c:v>
                </c:pt>
                <c:pt idx="4">
                  <c:v>2013 Q1</c:v>
                </c:pt>
                <c:pt idx="5">
                  <c:v>2013 Q2</c:v>
                </c:pt>
                <c:pt idx="6">
                  <c:v>2013 Q3</c:v>
                </c:pt>
                <c:pt idx="7">
                  <c:v>2013 Q4</c:v>
                </c:pt>
                <c:pt idx="8">
                  <c:v>2014 Q1</c:v>
                </c:pt>
                <c:pt idx="9">
                  <c:v>2014 Q2</c:v>
                </c:pt>
                <c:pt idx="10">
                  <c:v>2014 Q3</c:v>
                </c:pt>
                <c:pt idx="11">
                  <c:v>2014 Q4</c:v>
                </c:pt>
                <c:pt idx="12">
                  <c:v>2015 Q1</c:v>
                </c:pt>
                <c:pt idx="13">
                  <c:v>2015 Q2</c:v>
                </c:pt>
                <c:pt idx="14">
                  <c:v>2015 Q3</c:v>
                </c:pt>
                <c:pt idx="15">
                  <c:v>2015 Q4</c:v>
                </c:pt>
                <c:pt idx="16">
                  <c:v>2016 Q1</c:v>
                </c:pt>
                <c:pt idx="17">
                  <c:v>2016 Q2</c:v>
                </c:pt>
                <c:pt idx="18">
                  <c:v>2016 Q3</c:v>
                </c:pt>
                <c:pt idx="19">
                  <c:v>2016 Q4</c:v>
                </c:pt>
              </c:strCache>
            </c:strRef>
          </c:cat>
          <c:val>
            <c:numRef>
              <c:f>Sheet1!$B$3:$U$3</c:f>
              <c:numCache>
                <c:formatCode>0.0</c:formatCode>
                <c:ptCount val="20"/>
                <c:pt idx="0">
                  <c:v>58.492471810990956</c:v>
                </c:pt>
                <c:pt idx="1">
                  <c:v>58.897173595409718</c:v>
                </c:pt>
                <c:pt idx="2">
                  <c:v>58.159456917832401</c:v>
                </c:pt>
                <c:pt idx="3">
                  <c:v>59.309707043470958</c:v>
                </c:pt>
                <c:pt idx="4">
                  <c:v>60.193974715587139</c:v>
                </c:pt>
                <c:pt idx="5">
                  <c:v>57.248020198016945</c:v>
                </c:pt>
                <c:pt idx="6">
                  <c:v>57.611345663411292</c:v>
                </c:pt>
                <c:pt idx="7">
                  <c:v>57.469288270212381</c:v>
                </c:pt>
                <c:pt idx="8">
                  <c:v>57.718549267784184</c:v>
                </c:pt>
                <c:pt idx="9">
                  <c:v>57.230002781966959</c:v>
                </c:pt>
                <c:pt idx="10">
                  <c:v>57.219324126463249</c:v>
                </c:pt>
                <c:pt idx="11">
                  <c:v>57.514774849793838</c:v>
                </c:pt>
                <c:pt idx="12">
                  <c:v>56.578211309260674</c:v>
                </c:pt>
                <c:pt idx="13">
                  <c:v>55.479054353967989</c:v>
                </c:pt>
                <c:pt idx="14">
                  <c:v>53.460988817007355</c:v>
                </c:pt>
                <c:pt idx="15">
                  <c:v>55.281956733377925</c:v>
                </c:pt>
                <c:pt idx="16">
                  <c:v>54.747329429616549</c:v>
                </c:pt>
                <c:pt idx="17">
                  <c:v>55.177555985461346</c:v>
                </c:pt>
                <c:pt idx="18">
                  <c:v>55.018700530573206</c:v>
                </c:pt>
                <c:pt idx="19">
                  <c:v>56.776445176289421</c:v>
                </c:pt>
              </c:numCache>
            </c:numRef>
          </c:val>
          <c:smooth val="0"/>
          <c:extLst xmlns:c16r2="http://schemas.microsoft.com/office/drawing/2015/06/chart">
            <c:ext xmlns:c16="http://schemas.microsoft.com/office/drawing/2014/chart" uri="{C3380CC4-5D6E-409C-BE32-E72D297353CC}">
              <c16:uniqueId val="{00000001-AEF5-4579-972F-D4D7B5E81B88}"/>
            </c:ext>
          </c:extLst>
        </c:ser>
        <c:ser>
          <c:idx val="3"/>
          <c:order val="2"/>
          <c:tx>
            <c:strRef>
              <c:f>Sheet1!$A$5</c:f>
              <c:strCache>
                <c:ptCount val="1"/>
                <c:pt idx="0">
                  <c:v>Lønnsomhet</c:v>
                </c:pt>
              </c:strCache>
            </c:strRef>
          </c:tx>
          <c:spPr>
            <a:ln w="50800">
              <a:solidFill>
                <a:srgbClr val="68AFBD"/>
              </a:solidFill>
            </a:ln>
          </c:spPr>
          <c:marker>
            <c:symbol val="none"/>
          </c:marker>
          <c:cat>
            <c:strRef>
              <c:f>Sheet1!$B$1:$U$1</c:f>
              <c:strCache>
                <c:ptCount val="20"/>
                <c:pt idx="0">
                  <c:v>2012 Q1</c:v>
                </c:pt>
                <c:pt idx="1">
                  <c:v>2012 Q2</c:v>
                </c:pt>
                <c:pt idx="2">
                  <c:v>2012 Q3</c:v>
                </c:pt>
                <c:pt idx="3">
                  <c:v>2012 Q4</c:v>
                </c:pt>
                <c:pt idx="4">
                  <c:v>2013 Q1</c:v>
                </c:pt>
                <c:pt idx="5">
                  <c:v>2013 Q2</c:v>
                </c:pt>
                <c:pt idx="6">
                  <c:v>2013 Q3</c:v>
                </c:pt>
                <c:pt idx="7">
                  <c:v>2013 Q4</c:v>
                </c:pt>
                <c:pt idx="8">
                  <c:v>2014 Q1</c:v>
                </c:pt>
                <c:pt idx="9">
                  <c:v>2014 Q2</c:v>
                </c:pt>
                <c:pt idx="10">
                  <c:v>2014 Q3</c:v>
                </c:pt>
                <c:pt idx="11">
                  <c:v>2014 Q4</c:v>
                </c:pt>
                <c:pt idx="12">
                  <c:v>2015 Q1</c:v>
                </c:pt>
                <c:pt idx="13">
                  <c:v>2015 Q2</c:v>
                </c:pt>
                <c:pt idx="14">
                  <c:v>2015 Q3</c:v>
                </c:pt>
                <c:pt idx="15">
                  <c:v>2015 Q4</c:v>
                </c:pt>
                <c:pt idx="16">
                  <c:v>2016 Q1</c:v>
                </c:pt>
                <c:pt idx="17">
                  <c:v>2016 Q2</c:v>
                </c:pt>
                <c:pt idx="18">
                  <c:v>2016 Q3</c:v>
                </c:pt>
                <c:pt idx="19">
                  <c:v>2016 Q4</c:v>
                </c:pt>
              </c:strCache>
            </c:strRef>
          </c:cat>
          <c:val>
            <c:numRef>
              <c:f>Sheet1!$B$5:$U$5</c:f>
              <c:numCache>
                <c:formatCode>0.0</c:formatCode>
                <c:ptCount val="20"/>
                <c:pt idx="0">
                  <c:v>63.857240577833991</c:v>
                </c:pt>
                <c:pt idx="1">
                  <c:v>65.666610201690858</c:v>
                </c:pt>
                <c:pt idx="2">
                  <c:v>62.619506723169657</c:v>
                </c:pt>
                <c:pt idx="3">
                  <c:v>61.61656678230689</c:v>
                </c:pt>
                <c:pt idx="4">
                  <c:v>63.199652727113545</c:v>
                </c:pt>
                <c:pt idx="5">
                  <c:v>66.012544347788207</c:v>
                </c:pt>
                <c:pt idx="6">
                  <c:v>62.653722005461006</c:v>
                </c:pt>
                <c:pt idx="7">
                  <c:v>61.140857624590346</c:v>
                </c:pt>
                <c:pt idx="8">
                  <c:v>62.114912871391049</c:v>
                </c:pt>
                <c:pt idx="9">
                  <c:v>64.895302939148124</c:v>
                </c:pt>
                <c:pt idx="10">
                  <c:v>61.96590750826477</c:v>
                </c:pt>
                <c:pt idx="11">
                  <c:v>60.461532509503051</c:v>
                </c:pt>
                <c:pt idx="12">
                  <c:v>60.158913850671077</c:v>
                </c:pt>
                <c:pt idx="13">
                  <c:v>60.195221205409389</c:v>
                </c:pt>
                <c:pt idx="14">
                  <c:v>54.871623838440293</c:v>
                </c:pt>
                <c:pt idx="15">
                  <c:v>55.186827363590346</c:v>
                </c:pt>
                <c:pt idx="16">
                  <c:v>56.260919835278578</c:v>
                </c:pt>
                <c:pt idx="17">
                  <c:v>58.150265234449641</c:v>
                </c:pt>
                <c:pt idx="18">
                  <c:v>59.288430787847368</c:v>
                </c:pt>
                <c:pt idx="19">
                  <c:v>60.122013761866121</c:v>
                </c:pt>
              </c:numCache>
            </c:numRef>
          </c:val>
          <c:smooth val="0"/>
          <c:extLst xmlns:c16r2="http://schemas.microsoft.com/office/drawing/2015/06/chart">
            <c:ext xmlns:c16="http://schemas.microsoft.com/office/drawing/2014/chart" uri="{C3380CC4-5D6E-409C-BE32-E72D297353CC}">
              <c16:uniqueId val="{00000003-AEF5-4579-972F-D4D7B5E81B88}"/>
            </c:ext>
          </c:extLst>
        </c:ser>
        <c:dLbls>
          <c:showLegendKey val="0"/>
          <c:showVal val="0"/>
          <c:showCatName val="0"/>
          <c:showSerName val="0"/>
          <c:showPercent val="0"/>
          <c:showBubbleSize val="0"/>
        </c:dLbls>
        <c:smooth val="0"/>
        <c:axId val="336734848"/>
        <c:axId val="336737984"/>
      </c:lineChart>
      <c:catAx>
        <c:axId val="336734848"/>
        <c:scaling>
          <c:orientation val="minMax"/>
        </c:scaling>
        <c:delete val="0"/>
        <c:axPos val="b"/>
        <c:numFmt formatCode="General" sourceLinked="1"/>
        <c:majorTickMark val="out"/>
        <c:minorTickMark val="none"/>
        <c:tickLblPos val="nextTo"/>
        <c:spPr>
          <a:ln w="3175">
            <a:solidFill>
              <a:schemeClr val="tx1"/>
            </a:solidFill>
            <a:prstDash val="solid"/>
          </a:ln>
        </c:spPr>
        <c:txPr>
          <a:bodyPr rot="0" vert="horz"/>
          <a:lstStyle/>
          <a:p>
            <a:pPr>
              <a:defRPr sz="800" b="0" i="0" u="none" strike="noStrike" baseline="0">
                <a:solidFill>
                  <a:schemeClr val="tx1"/>
                </a:solidFill>
                <a:latin typeface="Arial"/>
                <a:ea typeface="Arial"/>
                <a:cs typeface="Arial"/>
              </a:defRPr>
            </a:pPr>
            <a:endParaRPr lang="nb-NO"/>
          </a:p>
        </c:txPr>
        <c:crossAx val="336737984"/>
        <c:crosses val="autoZero"/>
        <c:auto val="1"/>
        <c:lblAlgn val="ctr"/>
        <c:lblOffset val="100"/>
        <c:noMultiLvlLbl val="0"/>
      </c:catAx>
      <c:valAx>
        <c:axId val="336737984"/>
        <c:scaling>
          <c:orientation val="minMax"/>
          <c:max val="75"/>
          <c:min val="50"/>
        </c:scaling>
        <c:delete val="0"/>
        <c:axPos val="l"/>
        <c:numFmt formatCode="#,##0" sourceLinked="0"/>
        <c:majorTickMark val="out"/>
        <c:minorTickMark val="none"/>
        <c:tickLblPos val="nextTo"/>
        <c:spPr>
          <a:ln w="3175">
            <a:solidFill>
              <a:schemeClr val="tx1"/>
            </a:solidFill>
            <a:prstDash val="solid"/>
          </a:ln>
        </c:spPr>
        <c:txPr>
          <a:bodyPr rot="0" vert="horz"/>
          <a:lstStyle/>
          <a:p>
            <a:pPr>
              <a:defRPr sz="1000" b="1" i="0" u="none" strike="noStrike" baseline="0">
                <a:solidFill>
                  <a:schemeClr val="tx1"/>
                </a:solidFill>
                <a:latin typeface="Arial"/>
                <a:ea typeface="Arial"/>
                <a:cs typeface="Arial"/>
              </a:defRPr>
            </a:pPr>
            <a:endParaRPr lang="nb-NO"/>
          </a:p>
        </c:txPr>
        <c:crossAx val="336734848"/>
        <c:crosses val="autoZero"/>
        <c:crossBetween val="between"/>
        <c:majorUnit val="5"/>
      </c:valAx>
      <c:spPr>
        <a:noFill/>
        <a:ln w="25399">
          <a:noFill/>
        </a:ln>
      </c:spPr>
    </c:plotArea>
    <c:legend>
      <c:legendPos val="b"/>
      <c:layout>
        <c:manualLayout>
          <c:xMode val="edge"/>
          <c:yMode val="edge"/>
          <c:x val="2.4925181924230645E-2"/>
          <c:y val="0.79116948475259008"/>
          <c:w val="0.96487332260701197"/>
          <c:h val="0.20883051524740978"/>
        </c:manualLayout>
      </c:layout>
      <c:overlay val="0"/>
      <c:txPr>
        <a:bodyPr/>
        <a:lstStyle/>
        <a:p>
          <a:pPr>
            <a:defRPr sz="1200"/>
          </a:pPr>
          <a:endParaRPr lang="nb-NO"/>
        </a:p>
      </c:txPr>
    </c:legend>
    <c:plotVisOnly val="1"/>
    <c:dispBlanksAs val="gap"/>
    <c:showDLblsOverMax val="0"/>
  </c:chart>
  <c:spPr>
    <a:noFill/>
    <a:ln>
      <a:noFill/>
    </a:ln>
  </c:spPr>
  <c:txPr>
    <a:bodyPr/>
    <a:lstStyle/>
    <a:p>
      <a:pPr>
        <a:defRPr sz="1800" b="1" i="0" u="none" strike="noStrike" baseline="0">
          <a:solidFill>
            <a:schemeClr val="tx1"/>
          </a:solidFill>
          <a:latin typeface="Arial"/>
          <a:ea typeface="Arial"/>
          <a:cs typeface="Arial"/>
        </a:defRPr>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'[PPR_4_2016_data (2).xlsx]Data1.35'!$B$8</c:f>
              <c:strCache>
                <c:ptCount val="1"/>
              </c:strCache>
            </c:strRef>
          </c:tx>
          <c:spPr>
            <a:solidFill>
              <a:schemeClr val="accent1"/>
            </a:solidFill>
            <a:ln>
              <a:noFill/>
            </a:ln>
            <a:effectLst/>
          </c:spPr>
          <c:invertIfNegative val="0"/>
          <c:cat>
            <c:numRef>
              <c:f>'[PPR_4_2016_data (2).xlsx]Data1.35'!$A$9:$A$18</c:f>
              <c:numCache>
                <c:formatCode>m/d/yyyy</c:formatCode>
                <c:ptCount val="10"/>
                <c:pt idx="0">
                  <c:v>40543</c:v>
                </c:pt>
                <c:pt idx="1">
                  <c:v>40908</c:v>
                </c:pt>
                <c:pt idx="2">
                  <c:v>41274</c:v>
                </c:pt>
                <c:pt idx="3">
                  <c:v>41639</c:v>
                </c:pt>
                <c:pt idx="4">
                  <c:v>42004</c:v>
                </c:pt>
                <c:pt idx="5">
                  <c:v>42369</c:v>
                </c:pt>
                <c:pt idx="6">
                  <c:v>42735</c:v>
                </c:pt>
                <c:pt idx="7">
                  <c:v>43100</c:v>
                </c:pt>
                <c:pt idx="8">
                  <c:v>43465</c:v>
                </c:pt>
                <c:pt idx="9">
                  <c:v>43830</c:v>
                </c:pt>
              </c:numCache>
            </c:numRef>
          </c:cat>
          <c:val>
            <c:numRef>
              <c:f>'[PPR_4_2016_data (2).xlsx]Data1.35'!$B$9:$B$18</c:f>
              <c:numCache>
                <c:formatCode>0.00</c:formatCode>
                <c:ptCount val="10"/>
                <c:pt idx="0">
                  <c:v>-8.94</c:v>
                </c:pt>
                <c:pt idx="1">
                  <c:v>11.27</c:v>
                </c:pt>
                <c:pt idx="2">
                  <c:v>15.07</c:v>
                </c:pt>
                <c:pt idx="3">
                  <c:v>19.3</c:v>
                </c:pt>
                <c:pt idx="4">
                  <c:v>-3.17</c:v>
                </c:pt>
                <c:pt idx="5">
                  <c:v>-15.01</c:v>
                </c:pt>
              </c:numCache>
            </c:numRef>
          </c:val>
        </c:ser>
        <c:ser>
          <c:idx val="1"/>
          <c:order val="1"/>
          <c:tx>
            <c:strRef>
              <c:f>'[PPR_4_2016_data (2).xlsx]Data1.35'!$C$8</c:f>
              <c:strCache>
                <c:ptCount val="1"/>
                <c:pt idx="0">
                  <c:v>Anslag PPR 3/16</c:v>
                </c:pt>
              </c:strCache>
            </c:strRef>
          </c:tx>
          <c:spPr>
            <a:solidFill>
              <a:schemeClr val="accent2"/>
            </a:solidFill>
            <a:ln>
              <a:noFill/>
            </a:ln>
            <a:effectLst/>
          </c:spPr>
          <c:invertIfNegative val="0"/>
          <c:cat>
            <c:numRef>
              <c:f>'[PPR_4_2016_data (2).xlsx]Data1.35'!$A$9:$A$18</c:f>
              <c:numCache>
                <c:formatCode>m/d/yyyy</c:formatCode>
                <c:ptCount val="10"/>
                <c:pt idx="0">
                  <c:v>40543</c:v>
                </c:pt>
                <c:pt idx="1">
                  <c:v>40908</c:v>
                </c:pt>
                <c:pt idx="2">
                  <c:v>41274</c:v>
                </c:pt>
                <c:pt idx="3">
                  <c:v>41639</c:v>
                </c:pt>
                <c:pt idx="4">
                  <c:v>42004</c:v>
                </c:pt>
                <c:pt idx="5">
                  <c:v>42369</c:v>
                </c:pt>
                <c:pt idx="6">
                  <c:v>42735</c:v>
                </c:pt>
                <c:pt idx="7">
                  <c:v>43100</c:v>
                </c:pt>
                <c:pt idx="8">
                  <c:v>43465</c:v>
                </c:pt>
                <c:pt idx="9">
                  <c:v>43830</c:v>
                </c:pt>
              </c:numCache>
            </c:numRef>
          </c:cat>
          <c:val>
            <c:numRef>
              <c:f>'[PPR_4_2016_data (2).xlsx]Data1.35'!$C$9:$C$18</c:f>
              <c:numCache>
                <c:formatCode>General</c:formatCode>
                <c:ptCount val="10"/>
                <c:pt idx="6" formatCode="0.00">
                  <c:v>-15.55</c:v>
                </c:pt>
                <c:pt idx="7" formatCode="0.00">
                  <c:v>-4.1500000000000004</c:v>
                </c:pt>
                <c:pt idx="8" formatCode="0.00">
                  <c:v>0.02</c:v>
                </c:pt>
                <c:pt idx="9" formatCode="0.00">
                  <c:v>3.01</c:v>
                </c:pt>
              </c:numCache>
            </c:numRef>
          </c:val>
        </c:ser>
        <c:ser>
          <c:idx val="2"/>
          <c:order val="2"/>
          <c:tx>
            <c:strRef>
              <c:f>'[PPR_4_2016_data (2).xlsx]Data1.35'!$D$8</c:f>
              <c:strCache>
                <c:ptCount val="1"/>
                <c:pt idx="0">
                  <c:v>Anslag PPR 4/16</c:v>
                </c:pt>
              </c:strCache>
            </c:strRef>
          </c:tx>
          <c:spPr>
            <a:solidFill>
              <a:schemeClr val="accent3"/>
            </a:solidFill>
            <a:ln>
              <a:noFill/>
            </a:ln>
            <a:effectLst/>
          </c:spPr>
          <c:invertIfNegative val="0"/>
          <c:cat>
            <c:numRef>
              <c:f>'[PPR_4_2016_data (2).xlsx]Data1.35'!$A$9:$A$18</c:f>
              <c:numCache>
                <c:formatCode>m/d/yyyy</c:formatCode>
                <c:ptCount val="10"/>
                <c:pt idx="0">
                  <c:v>40543</c:v>
                </c:pt>
                <c:pt idx="1">
                  <c:v>40908</c:v>
                </c:pt>
                <c:pt idx="2">
                  <c:v>41274</c:v>
                </c:pt>
                <c:pt idx="3">
                  <c:v>41639</c:v>
                </c:pt>
                <c:pt idx="4">
                  <c:v>42004</c:v>
                </c:pt>
                <c:pt idx="5">
                  <c:v>42369</c:v>
                </c:pt>
                <c:pt idx="6">
                  <c:v>42735</c:v>
                </c:pt>
                <c:pt idx="7">
                  <c:v>43100</c:v>
                </c:pt>
                <c:pt idx="8">
                  <c:v>43465</c:v>
                </c:pt>
                <c:pt idx="9">
                  <c:v>43830</c:v>
                </c:pt>
              </c:numCache>
            </c:numRef>
          </c:cat>
          <c:val>
            <c:numRef>
              <c:f>'[PPR_4_2016_data (2).xlsx]Data1.35'!$D$9:$D$18</c:f>
              <c:numCache>
                <c:formatCode>General</c:formatCode>
                <c:ptCount val="10"/>
                <c:pt idx="6" formatCode="0.00">
                  <c:v>-15.22</c:v>
                </c:pt>
                <c:pt idx="7" formatCode="0.00">
                  <c:v>-11.38</c:v>
                </c:pt>
                <c:pt idx="8" formatCode="0.00">
                  <c:v>2.74</c:v>
                </c:pt>
                <c:pt idx="9" formatCode="0.00">
                  <c:v>5.28</c:v>
                </c:pt>
              </c:numCache>
            </c:numRef>
          </c:val>
        </c:ser>
        <c:dLbls>
          <c:showLegendKey val="0"/>
          <c:showVal val="0"/>
          <c:showCatName val="0"/>
          <c:showSerName val="0"/>
          <c:showPercent val="0"/>
          <c:showBubbleSize val="0"/>
        </c:dLbls>
        <c:gapWidth val="219"/>
        <c:overlap val="-27"/>
        <c:axId val="336737200"/>
        <c:axId val="336740336"/>
      </c:barChart>
      <c:dateAx>
        <c:axId val="336737200"/>
        <c:scaling>
          <c:orientation val="minMax"/>
        </c:scaling>
        <c:delete val="0"/>
        <c:axPos val="b"/>
        <c:numFmt formatCode="yy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6740336"/>
        <c:crosses val="autoZero"/>
        <c:auto val="1"/>
        <c:lblOffset val="100"/>
        <c:baseTimeUnit val="years"/>
      </c:dateAx>
      <c:valAx>
        <c:axId val="336740336"/>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6737200"/>
        <c:crosses val="autoZero"/>
        <c:crossBetween val="between"/>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2"/>
          <c:order val="0"/>
          <c:tx>
            <c:strRef>
              <c:f>'Årsverk mt olje '!$O$5</c:f>
              <c:strCache>
                <c:ptCount val="1"/>
                <c:pt idx="0">
                  <c:v>Har redusert årsverk siste 3 måneder Q4 16</c:v>
                </c:pt>
              </c:strCache>
            </c:strRef>
          </c:tx>
          <c:spPr>
            <a:ln w="50800" cap="rnd">
              <a:solidFill>
                <a:schemeClr val="bg1">
                  <a:lumMod val="50000"/>
                </a:schemeClr>
              </a:solidFill>
              <a:round/>
            </a:ln>
            <a:effectLst/>
          </c:spPr>
          <c:marker>
            <c:symbol val="none"/>
          </c:marker>
          <c:dLbls>
            <c:dLbl>
              <c:idx val="0"/>
              <c:layout>
                <c:manualLayout>
                  <c:x val="-1.3619679772373328E-2"/>
                  <c:y val="-4.3795620437956206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'Årsverk mt olje '!$B$6:$B$9</c:f>
              <c:strCache>
                <c:ptCount val="4"/>
                <c:pt idx="0">
                  <c:v>Ingen omsetning er olje- eller gass relatert</c:v>
                </c:pt>
                <c:pt idx="1">
                  <c:v>Inntil 10 %</c:v>
                </c:pt>
                <c:pt idx="2">
                  <c:v>Inntil 11-50%</c:v>
                </c:pt>
                <c:pt idx="3">
                  <c:v>Mer enn 50 %</c:v>
                </c:pt>
              </c:strCache>
            </c:strRef>
          </c:cat>
          <c:val>
            <c:numRef>
              <c:f>'Årsverk mt olje '!$O$6:$O$9</c:f>
              <c:numCache>
                <c:formatCode>0%</c:formatCode>
                <c:ptCount val="4"/>
                <c:pt idx="0">
                  <c:v>0.11</c:v>
                </c:pt>
                <c:pt idx="1">
                  <c:v>0.04</c:v>
                </c:pt>
                <c:pt idx="2">
                  <c:v>0.14000000000000001</c:v>
                </c:pt>
                <c:pt idx="3">
                  <c:v>0.32</c:v>
                </c:pt>
              </c:numCache>
            </c:numRef>
          </c:val>
          <c:smooth val="0"/>
        </c:ser>
        <c:ser>
          <c:idx val="13"/>
          <c:order val="1"/>
          <c:tx>
            <c:strRef>
              <c:f>'Årsverk mt olje '!$P$5</c:f>
              <c:strCache>
                <c:ptCount val="1"/>
                <c:pt idx="0">
                  <c:v>Forventer redusere årsverk neste 6 måneder Q4 16</c:v>
                </c:pt>
              </c:strCache>
            </c:strRef>
          </c:tx>
          <c:spPr>
            <a:ln w="50800" cap="rnd">
              <a:solidFill>
                <a:srgbClr val="C00000"/>
              </a:solidFill>
              <a:round/>
            </a:ln>
            <a:effectLst/>
          </c:spPr>
          <c:marker>
            <c:symbol val="none"/>
          </c:marker>
          <c:dLbls>
            <c:dLbl>
              <c:idx val="0"/>
              <c:layout>
                <c:manualLayout>
                  <c:x val="-1.3619679772373328E-2"/>
                  <c:y val="-4.3795620437956206E-2"/>
                </c:manualLayout>
              </c:layout>
              <c:showLegendKey val="0"/>
              <c:showVal val="1"/>
              <c:showCatName val="0"/>
              <c:showSerName val="0"/>
              <c:showPercent val="0"/>
              <c:showBubbleSize val="0"/>
              <c:extLst>
                <c:ext xmlns:c15="http://schemas.microsoft.com/office/drawing/2012/chart" uri="{CE6537A1-D6FC-4f65-9D91-7224C49458BB}"/>
              </c:extLst>
            </c:dLbl>
            <c:dLbl>
              <c:idx val="3"/>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'Årsverk mt olje '!$B$6:$B$9</c:f>
              <c:strCache>
                <c:ptCount val="4"/>
                <c:pt idx="0">
                  <c:v>Ingen omsetning er olje- eller gass relatert</c:v>
                </c:pt>
                <c:pt idx="1">
                  <c:v>Inntil 10 %</c:v>
                </c:pt>
                <c:pt idx="2">
                  <c:v>Inntil 11-50%</c:v>
                </c:pt>
                <c:pt idx="3">
                  <c:v>Mer enn 50 %</c:v>
                </c:pt>
              </c:strCache>
            </c:strRef>
          </c:cat>
          <c:val>
            <c:numRef>
              <c:f>'Årsverk mt olje '!$P$6:$P$9</c:f>
              <c:numCache>
                <c:formatCode>0%</c:formatCode>
                <c:ptCount val="4"/>
                <c:pt idx="0">
                  <c:v>0.05</c:v>
                </c:pt>
                <c:pt idx="1">
                  <c:v>0.05</c:v>
                </c:pt>
                <c:pt idx="2">
                  <c:v>0.11</c:v>
                </c:pt>
                <c:pt idx="3">
                  <c:v>0.18</c:v>
                </c:pt>
              </c:numCache>
            </c:numRef>
          </c:val>
          <c:smooth val="0"/>
        </c:ser>
        <c:dLbls>
          <c:showLegendKey val="0"/>
          <c:showVal val="0"/>
          <c:showCatName val="0"/>
          <c:showSerName val="0"/>
          <c:showPercent val="0"/>
          <c:showBubbleSize val="0"/>
        </c:dLbls>
        <c:smooth val="0"/>
        <c:axId val="336735240"/>
        <c:axId val="336741120"/>
      </c:lineChart>
      <c:catAx>
        <c:axId val="3367352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nb-NO"/>
          </a:p>
        </c:txPr>
        <c:crossAx val="336741120"/>
        <c:crosses val="autoZero"/>
        <c:auto val="1"/>
        <c:lblAlgn val="ctr"/>
        <c:lblOffset val="100"/>
        <c:noMultiLvlLbl val="0"/>
      </c:catAx>
      <c:valAx>
        <c:axId val="336741120"/>
        <c:scaling>
          <c:orientation val="minMax"/>
          <c:max val="0.4"/>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nb-NO"/>
          </a:p>
        </c:txPr>
        <c:crossAx val="33673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r>
              <a:rPr lang="nb-NO" sz="1300" b="1" dirty="0" smtClean="0"/>
              <a:t>Andel av bedrifter som vil</a:t>
            </a:r>
            <a:r>
              <a:rPr lang="nb-NO" sz="1300" b="1" baseline="0" dirty="0" smtClean="0"/>
              <a:t> ha problemer med å møte vekst i etterspørsel</a:t>
            </a:r>
            <a:endParaRPr lang="nb-NO" sz="1300" b="1" dirty="0"/>
          </a:p>
        </c:rich>
      </c:tx>
      <c:overlay val="0"/>
      <c:spPr>
        <a:noFill/>
        <a:ln>
          <a:noFill/>
        </a:ln>
        <a:effectLst/>
      </c:spPr>
      <c:txPr>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4.8299970548798449E-2"/>
          <c:y val="0.13879717492210483"/>
          <c:w val="0.93178714960713871"/>
          <c:h val="0.5904806399410365"/>
        </c:manualLayout>
      </c:layout>
      <c:lineChart>
        <c:grouping val="standard"/>
        <c:varyColors val="0"/>
        <c:ser>
          <c:idx val="0"/>
          <c:order val="0"/>
          <c:tx>
            <c:strRef>
              <c:f>'Ark1'!$B$1</c:f>
              <c:strCache>
                <c:ptCount val="1"/>
                <c:pt idx="0">
                  <c:v>Norge, samlet</c:v>
                </c:pt>
              </c:strCache>
            </c:strRef>
          </c:tx>
          <c:spPr>
            <a:ln w="28575" cap="rnd">
              <a:solidFill>
                <a:schemeClr val="accent1"/>
              </a:solidFill>
              <a:round/>
            </a:ln>
            <a:effectLst/>
          </c:spPr>
          <c:marker>
            <c:symbol val="none"/>
          </c:marker>
          <c:cat>
            <c:numRef>
              <c:f>'Ark1'!$A$2:$A$145</c:f>
              <c:numCache>
                <c:formatCode>mmm\-yy</c:formatCode>
                <c:ptCount val="144"/>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numCache>
            </c:numRef>
          </c:cat>
          <c:val>
            <c:numRef>
              <c:f>'Ark1'!$B$2:$B$145</c:f>
              <c:numCache>
                <c:formatCode>General</c:formatCode>
                <c:ptCount val="144"/>
                <c:pt idx="0">
                  <c:v>35.479999999999997</c:v>
                </c:pt>
                <c:pt idx="2">
                  <c:v>31.54</c:v>
                </c:pt>
                <c:pt idx="4">
                  <c:v>37.07</c:v>
                </c:pt>
                <c:pt idx="8">
                  <c:v>38.26</c:v>
                </c:pt>
                <c:pt idx="10">
                  <c:v>37.340000000000003</c:v>
                </c:pt>
                <c:pt idx="12">
                  <c:v>43.25</c:v>
                </c:pt>
                <c:pt idx="14">
                  <c:v>44.5</c:v>
                </c:pt>
                <c:pt idx="16">
                  <c:v>42.03</c:v>
                </c:pt>
                <c:pt idx="19">
                  <c:v>49.67</c:v>
                </c:pt>
                <c:pt idx="22">
                  <c:v>63.26</c:v>
                </c:pt>
                <c:pt idx="24">
                  <c:v>53.3</c:v>
                </c:pt>
                <c:pt idx="26">
                  <c:v>56.78</c:v>
                </c:pt>
                <c:pt idx="28">
                  <c:v>60.6</c:v>
                </c:pt>
                <c:pt idx="31">
                  <c:v>59.16</c:v>
                </c:pt>
                <c:pt idx="33">
                  <c:v>63.98</c:v>
                </c:pt>
                <c:pt idx="36">
                  <c:v>54.28</c:v>
                </c:pt>
                <c:pt idx="38">
                  <c:v>51.9</c:v>
                </c:pt>
                <c:pt idx="40">
                  <c:v>53.82</c:v>
                </c:pt>
                <c:pt idx="43">
                  <c:v>43.42</c:v>
                </c:pt>
                <c:pt idx="46">
                  <c:v>31.94</c:v>
                </c:pt>
                <c:pt idx="48">
                  <c:v>19.75</c:v>
                </c:pt>
                <c:pt idx="51">
                  <c:v>19.559999999999999</c:v>
                </c:pt>
                <c:pt idx="56">
                  <c:v>22.08</c:v>
                </c:pt>
                <c:pt idx="58">
                  <c:v>21.08</c:v>
                </c:pt>
                <c:pt idx="61">
                  <c:v>24.79</c:v>
                </c:pt>
                <c:pt idx="64">
                  <c:v>21.49</c:v>
                </c:pt>
                <c:pt idx="68">
                  <c:v>29.97</c:v>
                </c:pt>
                <c:pt idx="70">
                  <c:v>36.93</c:v>
                </c:pt>
                <c:pt idx="72">
                  <c:v>32.35</c:v>
                </c:pt>
                <c:pt idx="76">
                  <c:v>30.47</c:v>
                </c:pt>
                <c:pt idx="80">
                  <c:v>30.84</c:v>
                </c:pt>
                <c:pt idx="82">
                  <c:v>36.69</c:v>
                </c:pt>
                <c:pt idx="84">
                  <c:v>34.880000000000003</c:v>
                </c:pt>
                <c:pt idx="88">
                  <c:v>39.65</c:v>
                </c:pt>
                <c:pt idx="92">
                  <c:v>37.93</c:v>
                </c:pt>
                <c:pt idx="94">
                  <c:v>41.97</c:v>
                </c:pt>
                <c:pt idx="96">
                  <c:v>38.99</c:v>
                </c:pt>
                <c:pt idx="100">
                  <c:v>39.1</c:v>
                </c:pt>
                <c:pt idx="103">
                  <c:v>30.82</c:v>
                </c:pt>
                <c:pt idx="105">
                  <c:v>28.86</c:v>
                </c:pt>
                <c:pt idx="109">
                  <c:v>28.26</c:v>
                </c:pt>
                <c:pt idx="112">
                  <c:v>26.11</c:v>
                </c:pt>
                <c:pt idx="115">
                  <c:v>23.96</c:v>
                </c:pt>
                <c:pt idx="117">
                  <c:v>23.06</c:v>
                </c:pt>
                <c:pt idx="120">
                  <c:v>23.87</c:v>
                </c:pt>
                <c:pt idx="124">
                  <c:v>22.7</c:v>
                </c:pt>
                <c:pt idx="127">
                  <c:v>18.649999999999999</c:v>
                </c:pt>
                <c:pt idx="129">
                  <c:v>17.579999999999998</c:v>
                </c:pt>
                <c:pt idx="133">
                  <c:v>15.54</c:v>
                </c:pt>
                <c:pt idx="136">
                  <c:v>18.37</c:v>
                </c:pt>
              </c:numCache>
            </c:numRef>
          </c:val>
          <c:smooth val="0"/>
        </c:ser>
        <c:ser>
          <c:idx val="1"/>
          <c:order val="1"/>
          <c:tx>
            <c:strRef>
              <c:f>'Ark1'!$C$1</c:f>
              <c:strCache>
                <c:ptCount val="1"/>
                <c:pt idx="0">
                  <c:v>Region Sørvest</c:v>
                </c:pt>
              </c:strCache>
            </c:strRef>
          </c:tx>
          <c:spPr>
            <a:ln w="28575" cap="rnd">
              <a:solidFill>
                <a:schemeClr val="accent2"/>
              </a:solidFill>
              <a:round/>
            </a:ln>
            <a:effectLst/>
          </c:spPr>
          <c:marker>
            <c:symbol val="none"/>
          </c:marker>
          <c:cat>
            <c:numRef>
              <c:f>'Ark1'!$A$2:$A$145</c:f>
              <c:numCache>
                <c:formatCode>mmm\-yy</c:formatCode>
                <c:ptCount val="144"/>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numCache>
            </c:numRef>
          </c:cat>
          <c:val>
            <c:numRef>
              <c:f>'Ark1'!$C$2:$C$145</c:f>
              <c:numCache>
                <c:formatCode>General</c:formatCode>
                <c:ptCount val="144"/>
                <c:pt idx="0">
                  <c:v>63.51</c:v>
                </c:pt>
                <c:pt idx="2">
                  <c:v>44.87</c:v>
                </c:pt>
                <c:pt idx="4">
                  <c:v>52.01</c:v>
                </c:pt>
                <c:pt idx="8">
                  <c:v>73.209999999999994</c:v>
                </c:pt>
                <c:pt idx="10">
                  <c:v>54.38</c:v>
                </c:pt>
                <c:pt idx="12">
                  <c:v>69.44</c:v>
                </c:pt>
                <c:pt idx="14">
                  <c:v>63.13</c:v>
                </c:pt>
                <c:pt idx="16">
                  <c:v>58.39</c:v>
                </c:pt>
                <c:pt idx="19">
                  <c:v>59.35</c:v>
                </c:pt>
                <c:pt idx="22">
                  <c:v>69.489999999999995</c:v>
                </c:pt>
                <c:pt idx="24">
                  <c:v>51.11</c:v>
                </c:pt>
                <c:pt idx="26">
                  <c:v>76.55</c:v>
                </c:pt>
                <c:pt idx="28">
                  <c:v>67.61</c:v>
                </c:pt>
                <c:pt idx="31">
                  <c:v>70.59</c:v>
                </c:pt>
                <c:pt idx="33">
                  <c:v>75.599999999999994</c:v>
                </c:pt>
                <c:pt idx="36">
                  <c:v>78.28</c:v>
                </c:pt>
                <c:pt idx="38">
                  <c:v>72.34</c:v>
                </c:pt>
                <c:pt idx="40">
                  <c:v>69.010000000000005</c:v>
                </c:pt>
                <c:pt idx="43">
                  <c:v>67.709999999999994</c:v>
                </c:pt>
                <c:pt idx="46">
                  <c:v>45.18</c:v>
                </c:pt>
                <c:pt idx="48">
                  <c:v>43.94</c:v>
                </c:pt>
                <c:pt idx="51">
                  <c:v>28.62</c:v>
                </c:pt>
                <c:pt idx="56">
                  <c:v>28.49</c:v>
                </c:pt>
                <c:pt idx="58">
                  <c:v>32.31</c:v>
                </c:pt>
                <c:pt idx="61">
                  <c:v>47.62</c:v>
                </c:pt>
                <c:pt idx="64">
                  <c:v>40.36</c:v>
                </c:pt>
                <c:pt idx="68">
                  <c:v>34.4</c:v>
                </c:pt>
                <c:pt idx="70">
                  <c:v>62.25</c:v>
                </c:pt>
                <c:pt idx="73">
                  <c:v>31.29</c:v>
                </c:pt>
                <c:pt idx="76">
                  <c:v>33.54</c:v>
                </c:pt>
                <c:pt idx="80">
                  <c:v>38.81</c:v>
                </c:pt>
                <c:pt idx="82">
                  <c:v>45.04</c:v>
                </c:pt>
                <c:pt idx="84">
                  <c:v>40.4</c:v>
                </c:pt>
                <c:pt idx="88">
                  <c:v>49.03</c:v>
                </c:pt>
                <c:pt idx="92">
                  <c:v>51.65</c:v>
                </c:pt>
                <c:pt idx="94">
                  <c:v>60.24</c:v>
                </c:pt>
                <c:pt idx="96">
                  <c:v>52.2</c:v>
                </c:pt>
                <c:pt idx="100">
                  <c:v>53</c:v>
                </c:pt>
                <c:pt idx="103">
                  <c:v>46.21</c:v>
                </c:pt>
                <c:pt idx="105">
                  <c:v>41.55</c:v>
                </c:pt>
                <c:pt idx="109">
                  <c:v>38.799999999999997</c:v>
                </c:pt>
                <c:pt idx="112">
                  <c:v>34.86</c:v>
                </c:pt>
                <c:pt idx="115">
                  <c:v>22.27</c:v>
                </c:pt>
                <c:pt idx="117">
                  <c:v>19.97</c:v>
                </c:pt>
                <c:pt idx="120">
                  <c:v>23.58</c:v>
                </c:pt>
                <c:pt idx="124">
                  <c:v>19.78</c:v>
                </c:pt>
                <c:pt idx="127">
                  <c:v>10.44</c:v>
                </c:pt>
                <c:pt idx="129">
                  <c:v>11.27</c:v>
                </c:pt>
                <c:pt idx="133">
                  <c:v>7.34</c:v>
                </c:pt>
                <c:pt idx="136">
                  <c:v>4.37</c:v>
                </c:pt>
              </c:numCache>
            </c:numRef>
          </c:val>
          <c:smooth val="0"/>
        </c:ser>
        <c:ser>
          <c:idx val="2"/>
          <c:order val="2"/>
          <c:tx>
            <c:strRef>
              <c:f>'Ark1'!$D$1</c:f>
              <c:strCache>
                <c:ptCount val="1"/>
                <c:pt idx="0">
                  <c:v>Serie 3</c:v>
                </c:pt>
              </c:strCache>
            </c:strRef>
          </c:tx>
          <c:spPr>
            <a:ln w="28575" cap="rnd">
              <a:solidFill>
                <a:schemeClr val="tx1"/>
              </a:solidFill>
              <a:prstDash val="dash"/>
              <a:round/>
            </a:ln>
            <a:effectLst/>
          </c:spPr>
          <c:marker>
            <c:symbol val="none"/>
          </c:marker>
          <c:cat>
            <c:numRef>
              <c:f>'Ark1'!$A$2:$A$145</c:f>
              <c:numCache>
                <c:formatCode>mmm\-yy</c:formatCode>
                <c:ptCount val="144"/>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numCache>
            </c:numRef>
          </c:cat>
          <c:val>
            <c:numRef>
              <c:f>'Ark1'!$D$2:$D$145</c:f>
              <c:numCache>
                <c:formatCode>General</c:formatCode>
                <c:ptCount val="144"/>
                <c:pt idx="0">
                  <c:v>35</c:v>
                </c:pt>
                <c:pt idx="1">
                  <c:v>35</c:v>
                </c:pt>
                <c:pt idx="2">
                  <c:v>35</c:v>
                </c:pt>
                <c:pt idx="3">
                  <c:v>35</c:v>
                </c:pt>
                <c:pt idx="4">
                  <c:v>35</c:v>
                </c:pt>
                <c:pt idx="5">
                  <c:v>35</c:v>
                </c:pt>
                <c:pt idx="6">
                  <c:v>35</c:v>
                </c:pt>
                <c:pt idx="7">
                  <c:v>35</c:v>
                </c:pt>
                <c:pt idx="8">
                  <c:v>35</c:v>
                </c:pt>
                <c:pt idx="9">
                  <c:v>35</c:v>
                </c:pt>
                <c:pt idx="10">
                  <c:v>35</c:v>
                </c:pt>
                <c:pt idx="11">
                  <c:v>35</c:v>
                </c:pt>
                <c:pt idx="12">
                  <c:v>35</c:v>
                </c:pt>
                <c:pt idx="13">
                  <c:v>35</c:v>
                </c:pt>
                <c:pt idx="14">
                  <c:v>35</c:v>
                </c:pt>
                <c:pt idx="15">
                  <c:v>35</c:v>
                </c:pt>
                <c:pt idx="16">
                  <c:v>35</c:v>
                </c:pt>
                <c:pt idx="17">
                  <c:v>35</c:v>
                </c:pt>
                <c:pt idx="18">
                  <c:v>35</c:v>
                </c:pt>
                <c:pt idx="19">
                  <c:v>35</c:v>
                </c:pt>
                <c:pt idx="20">
                  <c:v>35</c:v>
                </c:pt>
                <c:pt idx="21">
                  <c:v>35</c:v>
                </c:pt>
                <c:pt idx="22">
                  <c:v>35</c:v>
                </c:pt>
                <c:pt idx="23">
                  <c:v>35</c:v>
                </c:pt>
                <c:pt idx="24">
                  <c:v>35</c:v>
                </c:pt>
                <c:pt idx="25">
                  <c:v>35</c:v>
                </c:pt>
                <c:pt idx="26">
                  <c:v>35</c:v>
                </c:pt>
                <c:pt idx="27">
                  <c:v>35</c:v>
                </c:pt>
                <c:pt idx="28">
                  <c:v>35</c:v>
                </c:pt>
                <c:pt idx="29">
                  <c:v>35</c:v>
                </c:pt>
                <c:pt idx="30">
                  <c:v>35</c:v>
                </c:pt>
                <c:pt idx="31">
                  <c:v>35</c:v>
                </c:pt>
                <c:pt idx="32">
                  <c:v>35</c:v>
                </c:pt>
                <c:pt idx="33">
                  <c:v>35</c:v>
                </c:pt>
                <c:pt idx="34">
                  <c:v>35</c:v>
                </c:pt>
                <c:pt idx="35">
                  <c:v>35</c:v>
                </c:pt>
                <c:pt idx="36">
                  <c:v>35</c:v>
                </c:pt>
                <c:pt idx="37">
                  <c:v>35</c:v>
                </c:pt>
                <c:pt idx="38">
                  <c:v>35</c:v>
                </c:pt>
                <c:pt idx="39">
                  <c:v>35</c:v>
                </c:pt>
                <c:pt idx="40">
                  <c:v>35</c:v>
                </c:pt>
                <c:pt idx="41">
                  <c:v>35</c:v>
                </c:pt>
                <c:pt idx="42">
                  <c:v>35</c:v>
                </c:pt>
                <c:pt idx="43">
                  <c:v>35</c:v>
                </c:pt>
                <c:pt idx="44">
                  <c:v>35</c:v>
                </c:pt>
                <c:pt idx="45">
                  <c:v>35</c:v>
                </c:pt>
                <c:pt idx="46">
                  <c:v>35</c:v>
                </c:pt>
                <c:pt idx="47">
                  <c:v>35</c:v>
                </c:pt>
                <c:pt idx="48">
                  <c:v>35</c:v>
                </c:pt>
                <c:pt idx="49">
                  <c:v>35</c:v>
                </c:pt>
                <c:pt idx="50">
                  <c:v>35</c:v>
                </c:pt>
                <c:pt idx="51">
                  <c:v>35</c:v>
                </c:pt>
                <c:pt idx="52">
                  <c:v>35</c:v>
                </c:pt>
                <c:pt idx="53">
                  <c:v>35</c:v>
                </c:pt>
                <c:pt idx="54">
                  <c:v>35</c:v>
                </c:pt>
                <c:pt idx="55">
                  <c:v>35</c:v>
                </c:pt>
                <c:pt idx="56">
                  <c:v>35</c:v>
                </c:pt>
                <c:pt idx="57">
                  <c:v>35</c:v>
                </c:pt>
                <c:pt idx="58">
                  <c:v>35</c:v>
                </c:pt>
                <c:pt idx="59">
                  <c:v>35</c:v>
                </c:pt>
                <c:pt idx="60">
                  <c:v>35</c:v>
                </c:pt>
                <c:pt idx="61">
                  <c:v>35</c:v>
                </c:pt>
                <c:pt idx="62">
                  <c:v>35</c:v>
                </c:pt>
                <c:pt idx="63">
                  <c:v>35</c:v>
                </c:pt>
                <c:pt idx="64">
                  <c:v>35</c:v>
                </c:pt>
                <c:pt idx="65">
                  <c:v>35</c:v>
                </c:pt>
                <c:pt idx="66">
                  <c:v>35</c:v>
                </c:pt>
                <c:pt idx="67">
                  <c:v>35</c:v>
                </c:pt>
                <c:pt idx="68">
                  <c:v>35</c:v>
                </c:pt>
                <c:pt idx="69">
                  <c:v>35</c:v>
                </c:pt>
                <c:pt idx="70">
                  <c:v>35</c:v>
                </c:pt>
                <c:pt idx="71">
                  <c:v>35</c:v>
                </c:pt>
                <c:pt idx="72">
                  <c:v>35</c:v>
                </c:pt>
                <c:pt idx="73">
                  <c:v>35</c:v>
                </c:pt>
                <c:pt idx="74">
                  <c:v>35</c:v>
                </c:pt>
                <c:pt idx="75">
                  <c:v>35</c:v>
                </c:pt>
                <c:pt idx="76">
                  <c:v>35</c:v>
                </c:pt>
                <c:pt idx="77">
                  <c:v>35</c:v>
                </c:pt>
                <c:pt idx="78">
                  <c:v>35</c:v>
                </c:pt>
                <c:pt idx="79">
                  <c:v>35</c:v>
                </c:pt>
                <c:pt idx="80">
                  <c:v>35</c:v>
                </c:pt>
                <c:pt idx="81">
                  <c:v>35</c:v>
                </c:pt>
                <c:pt idx="82">
                  <c:v>35</c:v>
                </c:pt>
                <c:pt idx="83">
                  <c:v>35</c:v>
                </c:pt>
                <c:pt idx="84">
                  <c:v>35</c:v>
                </c:pt>
                <c:pt idx="85">
                  <c:v>35</c:v>
                </c:pt>
                <c:pt idx="86">
                  <c:v>35</c:v>
                </c:pt>
                <c:pt idx="87">
                  <c:v>35</c:v>
                </c:pt>
                <c:pt idx="88">
                  <c:v>35</c:v>
                </c:pt>
                <c:pt idx="89">
                  <c:v>35</c:v>
                </c:pt>
                <c:pt idx="90">
                  <c:v>35</c:v>
                </c:pt>
                <c:pt idx="91">
                  <c:v>35</c:v>
                </c:pt>
                <c:pt idx="92">
                  <c:v>35</c:v>
                </c:pt>
                <c:pt idx="93">
                  <c:v>35</c:v>
                </c:pt>
                <c:pt idx="94">
                  <c:v>35</c:v>
                </c:pt>
                <c:pt idx="95">
                  <c:v>35</c:v>
                </c:pt>
                <c:pt idx="96">
                  <c:v>35</c:v>
                </c:pt>
                <c:pt idx="97">
                  <c:v>35</c:v>
                </c:pt>
                <c:pt idx="98">
                  <c:v>35</c:v>
                </c:pt>
                <c:pt idx="99">
                  <c:v>35</c:v>
                </c:pt>
                <c:pt idx="100">
                  <c:v>35</c:v>
                </c:pt>
                <c:pt idx="101">
                  <c:v>35</c:v>
                </c:pt>
                <c:pt idx="102">
                  <c:v>35</c:v>
                </c:pt>
                <c:pt idx="103">
                  <c:v>35</c:v>
                </c:pt>
                <c:pt idx="104">
                  <c:v>35</c:v>
                </c:pt>
                <c:pt idx="105">
                  <c:v>35</c:v>
                </c:pt>
                <c:pt idx="106">
                  <c:v>35</c:v>
                </c:pt>
                <c:pt idx="107">
                  <c:v>35</c:v>
                </c:pt>
                <c:pt idx="108">
                  <c:v>35</c:v>
                </c:pt>
                <c:pt idx="109">
                  <c:v>35</c:v>
                </c:pt>
                <c:pt idx="110">
                  <c:v>35</c:v>
                </c:pt>
                <c:pt idx="111">
                  <c:v>35</c:v>
                </c:pt>
                <c:pt idx="112">
                  <c:v>35</c:v>
                </c:pt>
                <c:pt idx="113">
                  <c:v>35</c:v>
                </c:pt>
                <c:pt idx="114">
                  <c:v>35</c:v>
                </c:pt>
                <c:pt idx="115">
                  <c:v>35</c:v>
                </c:pt>
                <c:pt idx="116">
                  <c:v>35</c:v>
                </c:pt>
                <c:pt idx="117">
                  <c:v>35</c:v>
                </c:pt>
                <c:pt idx="118">
                  <c:v>35</c:v>
                </c:pt>
                <c:pt idx="119">
                  <c:v>35</c:v>
                </c:pt>
                <c:pt idx="120">
                  <c:v>35</c:v>
                </c:pt>
                <c:pt idx="121">
                  <c:v>35</c:v>
                </c:pt>
                <c:pt idx="122">
                  <c:v>35</c:v>
                </c:pt>
                <c:pt idx="123">
                  <c:v>35</c:v>
                </c:pt>
                <c:pt idx="124">
                  <c:v>35</c:v>
                </c:pt>
                <c:pt idx="125">
                  <c:v>35</c:v>
                </c:pt>
                <c:pt idx="126">
                  <c:v>35</c:v>
                </c:pt>
                <c:pt idx="127">
                  <c:v>35</c:v>
                </c:pt>
                <c:pt idx="128">
                  <c:v>35</c:v>
                </c:pt>
                <c:pt idx="129">
                  <c:v>35</c:v>
                </c:pt>
                <c:pt idx="130">
                  <c:v>35</c:v>
                </c:pt>
                <c:pt idx="131">
                  <c:v>35</c:v>
                </c:pt>
                <c:pt idx="132">
                  <c:v>35</c:v>
                </c:pt>
                <c:pt idx="133">
                  <c:v>35</c:v>
                </c:pt>
                <c:pt idx="134">
                  <c:v>35</c:v>
                </c:pt>
                <c:pt idx="135">
                  <c:v>35</c:v>
                </c:pt>
                <c:pt idx="136">
                  <c:v>35</c:v>
                </c:pt>
                <c:pt idx="137">
                  <c:v>35</c:v>
                </c:pt>
                <c:pt idx="138">
                  <c:v>35</c:v>
                </c:pt>
                <c:pt idx="139">
                  <c:v>35</c:v>
                </c:pt>
                <c:pt idx="140">
                  <c:v>35</c:v>
                </c:pt>
                <c:pt idx="141">
                  <c:v>35</c:v>
                </c:pt>
                <c:pt idx="142">
                  <c:v>35</c:v>
                </c:pt>
                <c:pt idx="143">
                  <c:v>35</c:v>
                </c:pt>
              </c:numCache>
            </c:numRef>
          </c:val>
          <c:smooth val="0"/>
        </c:ser>
        <c:dLbls>
          <c:showLegendKey val="0"/>
          <c:showVal val="0"/>
          <c:showCatName val="0"/>
          <c:showSerName val="0"/>
          <c:showPercent val="0"/>
          <c:showBubbleSize val="0"/>
        </c:dLbls>
        <c:smooth val="0"/>
        <c:axId val="336741904"/>
        <c:axId val="336736808"/>
      </c:lineChart>
      <c:dateAx>
        <c:axId val="3367419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36736808"/>
        <c:crosses val="autoZero"/>
        <c:auto val="1"/>
        <c:lblOffset val="100"/>
        <c:baseTimeUnit val="months"/>
      </c:dateAx>
      <c:valAx>
        <c:axId val="33673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36741904"/>
        <c:crosses val="autoZero"/>
        <c:crossBetween val="between"/>
      </c:valAx>
      <c:spPr>
        <a:noFill/>
        <a:ln>
          <a:noFill/>
        </a:ln>
        <a:effectLst/>
      </c:spPr>
    </c:plotArea>
    <c:legend>
      <c:legendPos val="b"/>
      <c:legendEntry>
        <c:idx val="2"/>
        <c:delete val="1"/>
      </c:legendEntry>
      <c:layout>
        <c:manualLayout>
          <c:xMode val="edge"/>
          <c:yMode val="edge"/>
          <c:x val="0.31085168327859036"/>
          <c:y val="8.529176307876904E-2"/>
          <c:w val="0.40816595320891352"/>
          <c:h val="6.659065454288738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span"/>
    <c:showDLblsOverMax val="0"/>
  </c:chart>
  <c:spPr>
    <a:noFill/>
    <a:ln>
      <a:noFill/>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94506949972876E-2"/>
          <c:y val="5.4514144892991688E-2"/>
          <c:w val="0.96421098610005429"/>
          <c:h val="0.76216758743977941"/>
        </c:manualLayout>
      </c:layout>
      <c:barChart>
        <c:barDir val="col"/>
        <c:grouping val="clustered"/>
        <c:varyColors val="0"/>
        <c:ser>
          <c:idx val="0"/>
          <c:order val="0"/>
          <c:tx>
            <c:strRef>
              <c:f>'hvilke næringer'!$A$2</c:f>
              <c:strCache>
                <c:ptCount val="1"/>
                <c:pt idx="0">
                  <c:v>Forventer stor grad av omstilling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'hvilke næringer'!$B$1:$I$1</c:f>
              <c:strCache>
                <c:ptCount val="5"/>
                <c:pt idx="0">
                  <c:v>Forretningsmessig, faglig, vit. &amp; tekn. tjenesteyting + IKT</c:v>
                </c:pt>
                <c:pt idx="1">
                  <c:v>Industri, kraft &amp; oljeutvinning</c:v>
                </c:pt>
                <c:pt idx="2">
                  <c:v>Eiendom &amp;             finans</c:v>
                </c:pt>
                <c:pt idx="3">
                  <c:v>Overnatting                    &amp; servering</c:v>
                </c:pt>
                <c:pt idx="4">
                  <c:v>Varehandel, bilverksteder &amp; annen tjenesteyting.</c:v>
                </c:pt>
              </c:strCache>
              <c:extLst/>
            </c:strRef>
          </c:cat>
          <c:val>
            <c:numRef>
              <c:f>'hvilke næringer'!$B$2:$I$2</c:f>
              <c:numCache>
                <c:formatCode>0%</c:formatCode>
                <c:ptCount val="5"/>
                <c:pt idx="0">
                  <c:v>0.56999999999999995</c:v>
                </c:pt>
                <c:pt idx="1">
                  <c:v>0.56999999999999995</c:v>
                </c:pt>
                <c:pt idx="2">
                  <c:v>0.56000000000000005</c:v>
                </c:pt>
                <c:pt idx="3">
                  <c:v>0.49</c:v>
                </c:pt>
                <c:pt idx="4">
                  <c:v>0.45</c:v>
                </c:pt>
              </c:numCache>
              <c:extLst/>
            </c:numRef>
          </c:val>
        </c:ser>
        <c:ser>
          <c:idx val="1"/>
          <c:order val="1"/>
          <c:tx>
            <c:strRef>
              <c:f>'hvilke næringer'!$A$3</c:f>
              <c:strCache>
                <c:ptCount val="1"/>
                <c:pt idx="0">
                  <c:v>Investerer i innovasjon og utvikling i dag</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'hvilke næringer'!$B$1:$I$1</c:f>
              <c:strCache>
                <c:ptCount val="5"/>
                <c:pt idx="0">
                  <c:v>Forretningsmessig, faglig, vit. &amp; tekn. tjenesteyting + IKT</c:v>
                </c:pt>
                <c:pt idx="1">
                  <c:v>Industri, kraft &amp; oljeutvinning</c:v>
                </c:pt>
                <c:pt idx="2">
                  <c:v>Eiendom &amp;             finans</c:v>
                </c:pt>
                <c:pt idx="3">
                  <c:v>Overnatting                    &amp; servering</c:v>
                </c:pt>
                <c:pt idx="4">
                  <c:v>Varehandel, bilverksteder &amp; annen tjenesteyting.</c:v>
                </c:pt>
              </c:strCache>
              <c:extLst/>
            </c:strRef>
          </c:cat>
          <c:val>
            <c:numRef>
              <c:f>'hvilke næringer'!$B$3:$I$3</c:f>
              <c:numCache>
                <c:formatCode>0%</c:formatCode>
                <c:ptCount val="5"/>
                <c:pt idx="0">
                  <c:v>0.45</c:v>
                </c:pt>
                <c:pt idx="1">
                  <c:v>0.41</c:v>
                </c:pt>
                <c:pt idx="2">
                  <c:v>0.35</c:v>
                </c:pt>
                <c:pt idx="3">
                  <c:v>0.21</c:v>
                </c:pt>
                <c:pt idx="4">
                  <c:v>0.2</c:v>
                </c:pt>
              </c:numCache>
              <c:extLst/>
            </c:numRef>
          </c:val>
        </c:ser>
        <c:dLbls>
          <c:showLegendKey val="0"/>
          <c:showVal val="0"/>
          <c:showCatName val="0"/>
          <c:showSerName val="0"/>
          <c:showPercent val="0"/>
          <c:showBubbleSize val="0"/>
        </c:dLbls>
        <c:gapWidth val="219"/>
        <c:overlap val="-27"/>
        <c:axId val="336736416"/>
        <c:axId val="336737592"/>
      </c:barChart>
      <c:catAx>
        <c:axId val="336736416"/>
        <c:scaling>
          <c:orientation val="minMax"/>
        </c:scaling>
        <c:delete val="1"/>
        <c:axPos val="b"/>
        <c:numFmt formatCode="General" sourceLinked="1"/>
        <c:majorTickMark val="none"/>
        <c:minorTickMark val="none"/>
        <c:tickLblPos val="nextTo"/>
        <c:crossAx val="336737592"/>
        <c:crosses val="autoZero"/>
        <c:auto val="1"/>
        <c:lblAlgn val="ctr"/>
        <c:lblOffset val="100"/>
        <c:noMultiLvlLbl val="0"/>
      </c:catAx>
      <c:valAx>
        <c:axId val="336737592"/>
        <c:scaling>
          <c:orientation val="minMax"/>
          <c:min val="0.15000000000000002"/>
        </c:scaling>
        <c:delete val="1"/>
        <c:axPos val="l"/>
        <c:numFmt formatCode="0%" sourceLinked="1"/>
        <c:majorTickMark val="none"/>
        <c:minorTickMark val="none"/>
        <c:tickLblPos val="nextTo"/>
        <c:crossAx val="33673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2Q 15 - 2Q 16</c:v>
                </c:pt>
              </c:strCache>
            </c:strRef>
          </c:tx>
          <c:spPr>
            <a:solidFill>
              <a:schemeClr val="accent1"/>
            </a:solidFill>
            <a:ln>
              <a:noFill/>
            </a:ln>
            <a:effectLst/>
          </c:spPr>
          <c:invertIfNegative val="0"/>
          <c:dLbls>
            <c:dLbl>
              <c:idx val="0"/>
              <c:tx>
                <c:rich>
                  <a:bodyPr/>
                  <a:lstStyle/>
                  <a:p>
                    <a:r>
                      <a:rPr lang="en-US" dirty="0" smtClean="0"/>
                      <a:t>25.134</a:t>
                    </a:r>
                    <a:endParaRPr lang="en-US" dirty="0"/>
                  </a:p>
                </c:rich>
              </c:tx>
              <c:dLblPos val="inEnd"/>
              <c:showLegendKey val="0"/>
              <c:showVal val="1"/>
              <c:showCatName val="0"/>
              <c:showSerName val="0"/>
              <c:showPercent val="0"/>
              <c:showBubbleSize val="0"/>
              <c:extLst>
                <c:ext xmlns:c15="http://schemas.microsoft.com/office/drawing/2012/chart" uri="{CE6537A1-D6FC-4f65-9D91-7224C49458BB}"/>
              </c:extLst>
            </c:dLbl>
            <c:dLbl>
              <c:idx val="1"/>
              <c:tx>
                <c:rich>
                  <a:bodyPr/>
                  <a:lstStyle/>
                  <a:p>
                    <a:r>
                      <a:rPr lang="en-US" dirty="0" smtClean="0"/>
                      <a:t>5.986</a:t>
                    </a:r>
                    <a:endParaRPr lang="en-US" dirty="0"/>
                  </a:p>
                </c:rich>
              </c:tx>
              <c:dLblPos val="in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'Ark1'!$A$2:$A$3</c:f>
              <c:strCache>
                <c:ptCount val="2"/>
                <c:pt idx="0">
                  <c:v>Landsbasis</c:v>
                </c:pt>
                <c:pt idx="1">
                  <c:v>Vestlandet</c:v>
                </c:pt>
              </c:strCache>
            </c:strRef>
          </c:cat>
          <c:val>
            <c:numRef>
              <c:f>'Ark1'!$B$2:$B$3</c:f>
              <c:numCache>
                <c:formatCode>0</c:formatCode>
                <c:ptCount val="2"/>
                <c:pt idx="0" formatCode="General">
                  <c:v>8378</c:v>
                </c:pt>
                <c:pt idx="1">
                  <c:v>5989</c:v>
                </c:pt>
              </c:numCache>
            </c:numRef>
          </c:val>
        </c:ser>
        <c:ser>
          <c:idx val="1"/>
          <c:order val="1"/>
          <c:tx>
            <c:strRef>
              <c:f>'Ark1'!$C$1</c:f>
              <c:strCache>
                <c:ptCount val="1"/>
                <c:pt idx="0">
                  <c:v>2Q 13 - 2Q 14</c:v>
                </c:pt>
              </c:strCache>
            </c:strRef>
          </c:tx>
          <c:spPr>
            <a:solidFill>
              <a:schemeClr val="bg1">
                <a:lumMod val="85000"/>
              </a:schemeClr>
            </a:solidFill>
            <a:ln>
              <a:noFill/>
            </a:ln>
            <a:effectLst/>
          </c:spPr>
          <c:invertIfNegative val="0"/>
          <c:cat>
            <c:strRef>
              <c:f>'Ark1'!$A$2:$A$3</c:f>
              <c:strCache>
                <c:ptCount val="2"/>
                <c:pt idx="0">
                  <c:v>Landsbasis</c:v>
                </c:pt>
                <c:pt idx="1">
                  <c:v>Vestlandet</c:v>
                </c:pt>
              </c:strCache>
            </c:strRef>
          </c:cat>
          <c:val>
            <c:numRef>
              <c:f>'Ark1'!$C$2:$C$3</c:f>
              <c:numCache>
                <c:formatCode>0</c:formatCode>
                <c:ptCount val="2"/>
                <c:pt idx="0" formatCode="General">
                  <c:v>8478.6666666666661</c:v>
                </c:pt>
                <c:pt idx="1">
                  <c:v>5846</c:v>
                </c:pt>
              </c:numCache>
            </c:numRef>
          </c:val>
        </c:ser>
        <c:dLbls>
          <c:showLegendKey val="0"/>
          <c:showVal val="0"/>
          <c:showCatName val="0"/>
          <c:showSerName val="0"/>
          <c:showPercent val="0"/>
          <c:showBubbleSize val="0"/>
        </c:dLbls>
        <c:gapWidth val="182"/>
        <c:axId val="337307600"/>
        <c:axId val="337306424"/>
      </c:barChart>
      <c:catAx>
        <c:axId val="337307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b-NO"/>
          </a:p>
        </c:txPr>
        <c:crossAx val="337306424"/>
        <c:crosses val="autoZero"/>
        <c:auto val="1"/>
        <c:lblAlgn val="ctr"/>
        <c:lblOffset val="100"/>
        <c:noMultiLvlLbl val="0"/>
      </c:catAx>
      <c:valAx>
        <c:axId val="337306424"/>
        <c:scaling>
          <c:orientation val="minMax"/>
        </c:scaling>
        <c:delete val="1"/>
        <c:axPos val="b"/>
        <c:numFmt formatCode="General" sourceLinked="1"/>
        <c:majorTickMark val="none"/>
        <c:minorTickMark val="none"/>
        <c:tickLblPos val="nextTo"/>
        <c:crossAx val="33730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2Q 16</c:v>
                </c:pt>
              </c:strCache>
            </c:strRef>
          </c:tx>
          <c:spPr>
            <a:solidFill>
              <a:schemeClr val="accent1"/>
            </a:solidFill>
            <a:ln>
              <a:noFill/>
            </a:ln>
            <a:effectLst/>
          </c:spPr>
          <c:invertIfNegative val="0"/>
          <c:dLbls>
            <c:dLbl>
              <c:idx val="0"/>
              <c:tx>
                <c:rich>
                  <a:bodyPr/>
                  <a:lstStyle/>
                  <a:p>
                    <a:r>
                      <a:rPr lang="en-US" dirty="0" smtClean="0"/>
                      <a:t>956</a:t>
                    </a:r>
                    <a:endParaRPr lang="en-US" dirty="0"/>
                  </a:p>
                </c:rich>
              </c:tx>
              <c:dLblPos val="in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'Ark1'!$A$2:$A$3</c:f>
              <c:strCache>
                <c:ptCount val="2"/>
                <c:pt idx="0">
                  <c:v>Landsbasis</c:v>
                </c:pt>
                <c:pt idx="1">
                  <c:v>Vestlandet</c:v>
                </c:pt>
              </c:strCache>
            </c:strRef>
          </c:cat>
          <c:val>
            <c:numRef>
              <c:f>'Ark1'!$B$2:$B$3</c:f>
              <c:numCache>
                <c:formatCode>0</c:formatCode>
                <c:ptCount val="2"/>
                <c:pt idx="0" formatCode="General">
                  <c:v>478</c:v>
                </c:pt>
                <c:pt idx="1">
                  <c:v>249</c:v>
                </c:pt>
              </c:numCache>
            </c:numRef>
          </c:val>
        </c:ser>
        <c:ser>
          <c:idx val="1"/>
          <c:order val="1"/>
          <c:tx>
            <c:strRef>
              <c:f>'Ark1'!$C$1</c:f>
              <c:strCache>
                <c:ptCount val="1"/>
                <c:pt idx="0">
                  <c:v>2Q 15</c:v>
                </c:pt>
              </c:strCache>
            </c:strRef>
          </c:tx>
          <c:spPr>
            <a:solidFill>
              <a:schemeClr val="bg1">
                <a:lumMod val="85000"/>
              </a:schemeClr>
            </a:solidFill>
            <a:ln>
              <a:noFill/>
            </a:ln>
            <a:effectLst/>
          </c:spPr>
          <c:invertIfNegative val="0"/>
          <c:cat>
            <c:strRef>
              <c:f>'Ark1'!$A$2:$A$3</c:f>
              <c:strCache>
                <c:ptCount val="2"/>
                <c:pt idx="0">
                  <c:v>Landsbasis</c:v>
                </c:pt>
                <c:pt idx="1">
                  <c:v>Vestlandet</c:v>
                </c:pt>
              </c:strCache>
            </c:strRef>
          </c:cat>
          <c:val>
            <c:numRef>
              <c:f>'Ark1'!$C$2:$C$3</c:f>
              <c:numCache>
                <c:formatCode>0</c:formatCode>
                <c:ptCount val="2"/>
                <c:pt idx="0" formatCode="General">
                  <c:v>433</c:v>
                </c:pt>
                <c:pt idx="1">
                  <c:v>191</c:v>
                </c:pt>
              </c:numCache>
            </c:numRef>
          </c:val>
        </c:ser>
        <c:dLbls>
          <c:showLegendKey val="0"/>
          <c:showVal val="0"/>
          <c:showCatName val="0"/>
          <c:showSerName val="0"/>
          <c:showPercent val="0"/>
          <c:showBubbleSize val="0"/>
        </c:dLbls>
        <c:gapWidth val="182"/>
        <c:axId val="337308776"/>
        <c:axId val="337307208"/>
      </c:barChart>
      <c:catAx>
        <c:axId val="337308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b-NO"/>
          </a:p>
        </c:txPr>
        <c:crossAx val="337307208"/>
        <c:crosses val="autoZero"/>
        <c:auto val="1"/>
        <c:lblAlgn val="ctr"/>
        <c:lblOffset val="100"/>
        <c:noMultiLvlLbl val="0"/>
      </c:catAx>
      <c:valAx>
        <c:axId val="337307208"/>
        <c:scaling>
          <c:orientation val="minMax"/>
        </c:scaling>
        <c:delete val="1"/>
        <c:axPos val="b"/>
        <c:numFmt formatCode="General" sourceLinked="1"/>
        <c:majorTickMark val="none"/>
        <c:minorTickMark val="none"/>
        <c:tickLblPos val="nextTo"/>
        <c:crossAx val="33730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202150157918956E-2"/>
          <c:y val="7.9601990049751242E-2"/>
          <c:w val="0.90487254888345747"/>
          <c:h val="0.74051038955598736"/>
        </c:manualLayout>
      </c:layout>
      <c:barChart>
        <c:barDir val="col"/>
        <c:grouping val="clustered"/>
        <c:varyColors val="0"/>
        <c:ser>
          <c:idx val="0"/>
          <c:order val="0"/>
          <c:tx>
            <c:strRef>
              <c:f>Sheet1!$A$2</c:f>
              <c:strCache>
                <c:ptCount val="1"/>
                <c:pt idx="0">
                  <c:v>2016 Q4</c:v>
                </c:pt>
              </c:strCache>
            </c:strRef>
          </c:tx>
          <c:spPr>
            <a:solidFill>
              <a:srgbClr val="C31A11"/>
            </a:solidFill>
          </c:spPr>
          <c:invertIfNegative val="0"/>
          <c:dLbls>
            <c:spPr>
              <a:noFill/>
              <a:ln>
                <a:noFill/>
              </a:ln>
              <a:effectLst/>
            </c:spPr>
            <c:txPr>
              <a:bodyPr wrap="square" lIns="38100" tIns="19050" rIns="38100" bIns="19050" anchor="ctr">
                <a:spAutoFit/>
              </a:bodyPr>
              <a:lstStyle/>
              <a:p>
                <a:pPr>
                  <a:defRPr sz="1200" baseline="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4"/>
                <c:pt idx="0">
                  <c:v>Investere</c:v>
                </c:pt>
                <c:pt idx="1">
                  <c:v>Betale ned på gjeld</c:v>
                </c:pt>
                <c:pt idx="2">
                  <c:v>Spare, bygge opp EK</c:v>
                </c:pt>
                <c:pt idx="3">
                  <c:v>Ansette flere</c:v>
                </c:pt>
              </c:strCache>
            </c:strRef>
          </c:cat>
          <c:val>
            <c:numRef>
              <c:f>Sheet1!$B$2:$H$2</c:f>
              <c:numCache>
                <c:formatCode>0%</c:formatCode>
                <c:ptCount val="4"/>
                <c:pt idx="0">
                  <c:v>0.54</c:v>
                </c:pt>
                <c:pt idx="1">
                  <c:v>0.15</c:v>
                </c:pt>
                <c:pt idx="2">
                  <c:v>0.18</c:v>
                </c:pt>
                <c:pt idx="3">
                  <c:v>0.1</c:v>
                </c:pt>
              </c:numCache>
            </c:numRef>
          </c:val>
          <c:extLst xmlns:c16r2="http://schemas.microsoft.com/office/drawing/2015/06/chart">
            <c:ext xmlns:c16="http://schemas.microsoft.com/office/drawing/2014/chart" uri="{C3380CC4-5D6E-409C-BE32-E72D297353CC}">
              <c16:uniqueId val="{00000000-6AC8-48AE-80F1-1F9A7713A3BA}"/>
            </c:ext>
          </c:extLst>
        </c:ser>
        <c:dLbls>
          <c:showLegendKey val="0"/>
          <c:showVal val="0"/>
          <c:showCatName val="0"/>
          <c:showSerName val="0"/>
          <c:showPercent val="0"/>
          <c:showBubbleSize val="0"/>
        </c:dLbls>
        <c:gapWidth val="150"/>
        <c:axId val="337466168"/>
        <c:axId val="337471656"/>
      </c:barChart>
      <c:catAx>
        <c:axId val="337466168"/>
        <c:scaling>
          <c:orientation val="minMax"/>
        </c:scaling>
        <c:delete val="0"/>
        <c:axPos val="b"/>
        <c:numFmt formatCode="General" sourceLinked="1"/>
        <c:majorTickMark val="out"/>
        <c:minorTickMark val="none"/>
        <c:tickLblPos val="nextTo"/>
        <c:spPr>
          <a:ln w="3175">
            <a:solidFill>
              <a:schemeClr val="tx1"/>
            </a:solidFill>
            <a:prstDash val="solid"/>
          </a:ln>
        </c:spPr>
        <c:txPr>
          <a:bodyPr rot="0" vert="horz" anchor="ctr" anchorCtr="1"/>
          <a:lstStyle/>
          <a:p>
            <a:pPr>
              <a:defRPr sz="1200" b="1" i="0" u="none" strike="noStrike" baseline="0">
                <a:solidFill>
                  <a:schemeClr val="tx1"/>
                </a:solidFill>
                <a:latin typeface="Arial"/>
                <a:ea typeface="Arial"/>
                <a:cs typeface="Arial"/>
              </a:defRPr>
            </a:pPr>
            <a:endParaRPr lang="nb-NO"/>
          </a:p>
        </c:txPr>
        <c:crossAx val="337471656"/>
        <c:crosses val="autoZero"/>
        <c:auto val="1"/>
        <c:lblAlgn val="ctr"/>
        <c:lblOffset val="100"/>
        <c:noMultiLvlLbl val="0"/>
      </c:catAx>
      <c:valAx>
        <c:axId val="337471656"/>
        <c:scaling>
          <c:orientation val="minMax"/>
          <c:max val="0.60000000000000009"/>
          <c:min val="0"/>
        </c:scaling>
        <c:delete val="1"/>
        <c:axPos val="l"/>
        <c:numFmt formatCode="0%" sourceLinked="0"/>
        <c:majorTickMark val="out"/>
        <c:minorTickMark val="none"/>
        <c:tickLblPos val="nextTo"/>
        <c:crossAx val="337466168"/>
        <c:crosses val="autoZero"/>
        <c:crossBetween val="between"/>
      </c:valAx>
      <c:spPr>
        <a:noFill/>
        <a:ln w="25399">
          <a:noFill/>
        </a:ln>
      </c:spPr>
    </c:plotArea>
    <c:plotVisOnly val="1"/>
    <c:dispBlanksAs val="gap"/>
    <c:showDLblsOverMax val="0"/>
  </c:chart>
  <c:spPr>
    <a:noFill/>
    <a:ln>
      <a:noFill/>
    </a:ln>
  </c:spPr>
  <c:txPr>
    <a:bodyPr/>
    <a:lstStyle/>
    <a:p>
      <a:pPr>
        <a:defRPr sz="1800" b="1" i="0" u="none" strike="noStrike" baseline="0">
          <a:solidFill>
            <a:schemeClr val="tx1"/>
          </a:solidFill>
          <a:latin typeface="Arial"/>
          <a:ea typeface="Arial"/>
          <a:cs typeface="Arial"/>
        </a:defRPr>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3687729658792699"/>
          <c:y val="3.9422045591082401E-2"/>
          <c:w val="0.77170034995625503"/>
          <c:h val="0.84284565809321998"/>
        </c:manualLayout>
      </c:layout>
      <c:lineChart>
        <c:grouping val="standard"/>
        <c:varyColors val="0"/>
        <c:ser>
          <c:idx val="0"/>
          <c:order val="0"/>
          <c:tx>
            <c:strRef>
              <c:f>PerCapitaGDPUpdate!$Z$52</c:f>
              <c:strCache>
                <c:ptCount val="1"/>
                <c:pt idx="0">
                  <c:v>Vest-Europa</c:v>
                </c:pt>
              </c:strCache>
            </c:strRef>
          </c:tx>
          <c:spPr>
            <a:ln w="19050">
              <a:solidFill>
                <a:srgbClr val="0000FF"/>
              </a:solidFill>
            </a:ln>
          </c:spPr>
          <c:marker>
            <c:symbol val="none"/>
          </c:marker>
          <c:cat>
            <c:numRef>
              <c:f>PerCapitaGDPUpdate!$Y$53:$Y$238</c:f>
              <c:numCache>
                <c:formatCode>General</c:formatCode>
                <c:ptCount val="186"/>
                <c:pt idx="0">
                  <c:v>1830</c:v>
                </c:pt>
                <c:pt idx="1">
                  <c:v>1831</c:v>
                </c:pt>
                <c:pt idx="2">
                  <c:v>1832</c:v>
                </c:pt>
                <c:pt idx="3">
                  <c:v>1833</c:v>
                </c:pt>
                <c:pt idx="4">
                  <c:v>1834</c:v>
                </c:pt>
                <c:pt idx="5">
                  <c:v>1835</c:v>
                </c:pt>
                <c:pt idx="6">
                  <c:v>1836</c:v>
                </c:pt>
                <c:pt idx="7">
                  <c:v>1837</c:v>
                </c:pt>
                <c:pt idx="8">
                  <c:v>1838</c:v>
                </c:pt>
                <c:pt idx="9">
                  <c:v>1839</c:v>
                </c:pt>
                <c:pt idx="10">
                  <c:v>1840</c:v>
                </c:pt>
                <c:pt idx="11">
                  <c:v>1841</c:v>
                </c:pt>
                <c:pt idx="12">
                  <c:v>1842</c:v>
                </c:pt>
                <c:pt idx="13">
                  <c:v>1843</c:v>
                </c:pt>
                <c:pt idx="14">
                  <c:v>1844</c:v>
                </c:pt>
                <c:pt idx="15">
                  <c:v>1845</c:v>
                </c:pt>
                <c:pt idx="16">
                  <c:v>1846</c:v>
                </c:pt>
                <c:pt idx="17">
                  <c:v>1847</c:v>
                </c:pt>
                <c:pt idx="18">
                  <c:v>1848</c:v>
                </c:pt>
                <c:pt idx="19">
                  <c:v>1849</c:v>
                </c:pt>
                <c:pt idx="20">
                  <c:v>1850</c:v>
                </c:pt>
                <c:pt idx="21">
                  <c:v>1851</c:v>
                </c:pt>
                <c:pt idx="22">
                  <c:v>1852</c:v>
                </c:pt>
                <c:pt idx="23">
                  <c:v>1853</c:v>
                </c:pt>
                <c:pt idx="24">
                  <c:v>1854</c:v>
                </c:pt>
                <c:pt idx="25">
                  <c:v>1855</c:v>
                </c:pt>
                <c:pt idx="26">
                  <c:v>1856</c:v>
                </c:pt>
                <c:pt idx="27">
                  <c:v>1857</c:v>
                </c:pt>
                <c:pt idx="28">
                  <c:v>1858</c:v>
                </c:pt>
                <c:pt idx="29">
                  <c:v>1859</c:v>
                </c:pt>
                <c:pt idx="30">
                  <c:v>1860</c:v>
                </c:pt>
                <c:pt idx="31">
                  <c:v>1861</c:v>
                </c:pt>
                <c:pt idx="32">
                  <c:v>1862</c:v>
                </c:pt>
                <c:pt idx="33">
                  <c:v>1863</c:v>
                </c:pt>
                <c:pt idx="34">
                  <c:v>1864</c:v>
                </c:pt>
                <c:pt idx="35">
                  <c:v>1865</c:v>
                </c:pt>
                <c:pt idx="36">
                  <c:v>1866</c:v>
                </c:pt>
                <c:pt idx="37">
                  <c:v>1867</c:v>
                </c:pt>
                <c:pt idx="38">
                  <c:v>1868</c:v>
                </c:pt>
                <c:pt idx="39">
                  <c:v>1869</c:v>
                </c:pt>
                <c:pt idx="40">
                  <c:v>1870</c:v>
                </c:pt>
                <c:pt idx="41">
                  <c:v>1871</c:v>
                </c:pt>
                <c:pt idx="42">
                  <c:v>1872</c:v>
                </c:pt>
                <c:pt idx="43">
                  <c:v>1873</c:v>
                </c:pt>
                <c:pt idx="44">
                  <c:v>1874</c:v>
                </c:pt>
                <c:pt idx="45">
                  <c:v>1875</c:v>
                </c:pt>
                <c:pt idx="46">
                  <c:v>1876</c:v>
                </c:pt>
                <c:pt idx="47">
                  <c:v>1877</c:v>
                </c:pt>
                <c:pt idx="48">
                  <c:v>1878</c:v>
                </c:pt>
                <c:pt idx="49">
                  <c:v>1879</c:v>
                </c:pt>
                <c:pt idx="50">
                  <c:v>1880</c:v>
                </c:pt>
                <c:pt idx="51">
                  <c:v>1881</c:v>
                </c:pt>
                <c:pt idx="52">
                  <c:v>1882</c:v>
                </c:pt>
                <c:pt idx="53">
                  <c:v>1883</c:v>
                </c:pt>
                <c:pt idx="54">
                  <c:v>1884</c:v>
                </c:pt>
                <c:pt idx="55">
                  <c:v>1885</c:v>
                </c:pt>
                <c:pt idx="56">
                  <c:v>1886</c:v>
                </c:pt>
                <c:pt idx="57">
                  <c:v>1887</c:v>
                </c:pt>
                <c:pt idx="58">
                  <c:v>1888</c:v>
                </c:pt>
                <c:pt idx="59">
                  <c:v>1889</c:v>
                </c:pt>
                <c:pt idx="60">
                  <c:v>1890</c:v>
                </c:pt>
                <c:pt idx="61">
                  <c:v>1891</c:v>
                </c:pt>
                <c:pt idx="62">
                  <c:v>1892</c:v>
                </c:pt>
                <c:pt idx="63">
                  <c:v>1893</c:v>
                </c:pt>
                <c:pt idx="64">
                  <c:v>1894</c:v>
                </c:pt>
                <c:pt idx="65">
                  <c:v>1895</c:v>
                </c:pt>
                <c:pt idx="66">
                  <c:v>1896</c:v>
                </c:pt>
                <c:pt idx="67">
                  <c:v>1897</c:v>
                </c:pt>
                <c:pt idx="68">
                  <c:v>1898</c:v>
                </c:pt>
                <c:pt idx="69">
                  <c:v>1899</c:v>
                </c:pt>
                <c:pt idx="70">
                  <c:v>1900</c:v>
                </c:pt>
                <c:pt idx="71">
                  <c:v>1901</c:v>
                </c:pt>
                <c:pt idx="72">
                  <c:v>1902</c:v>
                </c:pt>
                <c:pt idx="73">
                  <c:v>1903</c:v>
                </c:pt>
                <c:pt idx="74">
                  <c:v>1904</c:v>
                </c:pt>
                <c:pt idx="75">
                  <c:v>1905</c:v>
                </c:pt>
                <c:pt idx="76">
                  <c:v>1906</c:v>
                </c:pt>
                <c:pt idx="77">
                  <c:v>1907</c:v>
                </c:pt>
                <c:pt idx="78">
                  <c:v>1908</c:v>
                </c:pt>
                <c:pt idx="79">
                  <c:v>1909</c:v>
                </c:pt>
                <c:pt idx="80">
                  <c:v>1910</c:v>
                </c:pt>
                <c:pt idx="81">
                  <c:v>1911</c:v>
                </c:pt>
                <c:pt idx="82">
                  <c:v>1912</c:v>
                </c:pt>
                <c:pt idx="83">
                  <c:v>1913</c:v>
                </c:pt>
                <c:pt idx="84">
                  <c:v>1914</c:v>
                </c:pt>
                <c:pt idx="85">
                  <c:v>1915</c:v>
                </c:pt>
                <c:pt idx="86">
                  <c:v>1916</c:v>
                </c:pt>
                <c:pt idx="87">
                  <c:v>1917</c:v>
                </c:pt>
                <c:pt idx="88">
                  <c:v>1918</c:v>
                </c:pt>
                <c:pt idx="89">
                  <c:v>1919</c:v>
                </c:pt>
                <c:pt idx="90">
                  <c:v>1920</c:v>
                </c:pt>
                <c:pt idx="91">
                  <c:v>1921</c:v>
                </c:pt>
                <c:pt idx="92">
                  <c:v>1922</c:v>
                </c:pt>
                <c:pt idx="93">
                  <c:v>1923</c:v>
                </c:pt>
                <c:pt idx="94">
                  <c:v>1924</c:v>
                </c:pt>
                <c:pt idx="95">
                  <c:v>1925</c:v>
                </c:pt>
                <c:pt idx="96">
                  <c:v>1926</c:v>
                </c:pt>
                <c:pt idx="97">
                  <c:v>1927</c:v>
                </c:pt>
                <c:pt idx="98">
                  <c:v>1928</c:v>
                </c:pt>
                <c:pt idx="99">
                  <c:v>1929</c:v>
                </c:pt>
                <c:pt idx="100">
                  <c:v>1930</c:v>
                </c:pt>
                <c:pt idx="101">
                  <c:v>1931</c:v>
                </c:pt>
                <c:pt idx="102">
                  <c:v>1932</c:v>
                </c:pt>
                <c:pt idx="103">
                  <c:v>1933</c:v>
                </c:pt>
                <c:pt idx="104">
                  <c:v>1934</c:v>
                </c:pt>
                <c:pt idx="105">
                  <c:v>1935</c:v>
                </c:pt>
                <c:pt idx="106">
                  <c:v>1936</c:v>
                </c:pt>
                <c:pt idx="107">
                  <c:v>1937</c:v>
                </c:pt>
                <c:pt idx="108">
                  <c:v>1938</c:v>
                </c:pt>
                <c:pt idx="109">
                  <c:v>1939</c:v>
                </c:pt>
                <c:pt idx="110">
                  <c:v>1940</c:v>
                </c:pt>
                <c:pt idx="111">
                  <c:v>1941</c:v>
                </c:pt>
                <c:pt idx="112">
                  <c:v>1942</c:v>
                </c:pt>
                <c:pt idx="113">
                  <c:v>1943</c:v>
                </c:pt>
                <c:pt idx="114">
                  <c:v>1944</c:v>
                </c:pt>
                <c:pt idx="115">
                  <c:v>1945</c:v>
                </c:pt>
                <c:pt idx="116">
                  <c:v>1946</c:v>
                </c:pt>
                <c:pt idx="117">
                  <c:v>1947</c:v>
                </c:pt>
                <c:pt idx="118">
                  <c:v>1948</c:v>
                </c:pt>
                <c:pt idx="119">
                  <c:v>1949</c:v>
                </c:pt>
                <c:pt idx="120">
                  <c:v>1950</c:v>
                </c:pt>
                <c:pt idx="121">
                  <c:v>1951</c:v>
                </c:pt>
                <c:pt idx="122">
                  <c:v>1952</c:v>
                </c:pt>
                <c:pt idx="123">
                  <c:v>1953</c:v>
                </c:pt>
                <c:pt idx="124">
                  <c:v>1954</c:v>
                </c:pt>
                <c:pt idx="125">
                  <c:v>1955</c:v>
                </c:pt>
                <c:pt idx="126">
                  <c:v>1956</c:v>
                </c:pt>
                <c:pt idx="127">
                  <c:v>1957</c:v>
                </c:pt>
                <c:pt idx="128">
                  <c:v>1958</c:v>
                </c:pt>
                <c:pt idx="129">
                  <c:v>1959</c:v>
                </c:pt>
                <c:pt idx="130">
                  <c:v>1960</c:v>
                </c:pt>
                <c:pt idx="131">
                  <c:v>1961</c:v>
                </c:pt>
                <c:pt idx="132">
                  <c:v>1962</c:v>
                </c:pt>
                <c:pt idx="133">
                  <c:v>1963</c:v>
                </c:pt>
                <c:pt idx="134">
                  <c:v>1964</c:v>
                </c:pt>
                <c:pt idx="135">
                  <c:v>1965</c:v>
                </c:pt>
                <c:pt idx="136">
                  <c:v>1966</c:v>
                </c:pt>
                <c:pt idx="137">
                  <c:v>1967</c:v>
                </c:pt>
                <c:pt idx="138">
                  <c:v>1968</c:v>
                </c:pt>
                <c:pt idx="139">
                  <c:v>1969</c:v>
                </c:pt>
                <c:pt idx="140">
                  <c:v>1970</c:v>
                </c:pt>
                <c:pt idx="141">
                  <c:v>1971</c:v>
                </c:pt>
                <c:pt idx="142">
                  <c:v>1972</c:v>
                </c:pt>
                <c:pt idx="143">
                  <c:v>1973</c:v>
                </c:pt>
                <c:pt idx="144">
                  <c:v>1974</c:v>
                </c:pt>
                <c:pt idx="145">
                  <c:v>1975</c:v>
                </c:pt>
                <c:pt idx="146">
                  <c:v>1976</c:v>
                </c:pt>
                <c:pt idx="147">
                  <c:v>1977</c:v>
                </c:pt>
                <c:pt idx="148">
                  <c:v>1978</c:v>
                </c:pt>
                <c:pt idx="149">
                  <c:v>1979</c:v>
                </c:pt>
                <c:pt idx="150">
                  <c:v>1980</c:v>
                </c:pt>
                <c:pt idx="151">
                  <c:v>1981</c:v>
                </c:pt>
                <c:pt idx="152">
                  <c:v>1982</c:v>
                </c:pt>
                <c:pt idx="153">
                  <c:v>1983</c:v>
                </c:pt>
                <c:pt idx="154">
                  <c:v>1984</c:v>
                </c:pt>
                <c:pt idx="155">
                  <c:v>1985</c:v>
                </c:pt>
                <c:pt idx="156">
                  <c:v>1986</c:v>
                </c:pt>
                <c:pt idx="157">
                  <c:v>1987</c:v>
                </c:pt>
                <c:pt idx="158">
                  <c:v>1988</c:v>
                </c:pt>
                <c:pt idx="159">
                  <c:v>1989</c:v>
                </c:pt>
                <c:pt idx="160">
                  <c:v>1990</c:v>
                </c:pt>
                <c:pt idx="161">
                  <c:v>1991</c:v>
                </c:pt>
                <c:pt idx="162">
                  <c:v>1992</c:v>
                </c:pt>
                <c:pt idx="163">
                  <c:v>1993</c:v>
                </c:pt>
                <c:pt idx="164">
                  <c:v>1994</c:v>
                </c:pt>
                <c:pt idx="165">
                  <c:v>1995</c:v>
                </c:pt>
                <c:pt idx="166">
                  <c:v>1996</c:v>
                </c:pt>
                <c:pt idx="167">
                  <c:v>1997</c:v>
                </c:pt>
                <c:pt idx="168">
                  <c:v>1998</c:v>
                </c:pt>
                <c:pt idx="169">
                  <c:v>1999</c:v>
                </c:pt>
                <c:pt idx="170">
                  <c:v>2000</c:v>
                </c:pt>
                <c:pt idx="171">
                  <c:v>2001</c:v>
                </c:pt>
                <c:pt idx="172">
                  <c:v>2002</c:v>
                </c:pt>
                <c:pt idx="173">
                  <c:v>2003</c:v>
                </c:pt>
                <c:pt idx="174">
                  <c:v>2004</c:v>
                </c:pt>
                <c:pt idx="175">
                  <c:v>2005</c:v>
                </c:pt>
                <c:pt idx="176">
                  <c:v>2006</c:v>
                </c:pt>
                <c:pt idx="177">
                  <c:v>2007</c:v>
                </c:pt>
                <c:pt idx="178">
                  <c:v>2008</c:v>
                </c:pt>
                <c:pt idx="179">
                  <c:v>2009</c:v>
                </c:pt>
                <c:pt idx="180">
                  <c:v>2010</c:v>
                </c:pt>
                <c:pt idx="181" formatCode="#,##0">
                  <c:v>2011</c:v>
                </c:pt>
                <c:pt idx="182" formatCode="#,##0">
                  <c:v>2012</c:v>
                </c:pt>
                <c:pt idx="183" formatCode="#,##0">
                  <c:v>2013</c:v>
                </c:pt>
                <c:pt idx="184" formatCode="#,##0">
                  <c:v>2014</c:v>
                </c:pt>
                <c:pt idx="185" formatCode="#,##0">
                  <c:v>2015</c:v>
                </c:pt>
              </c:numCache>
            </c:numRef>
          </c:cat>
          <c:val>
            <c:numRef>
              <c:f>PerCapitaGDPUpdate!$Z$53:$Z$238</c:f>
              <c:numCache>
                <c:formatCode>#,##0</c:formatCode>
                <c:ptCount val="186"/>
                <c:pt idx="0">
                  <c:v>1038.5323470920291</c:v>
                </c:pt>
                <c:pt idx="1">
                  <c:v>1060.5362243033769</c:v>
                </c:pt>
                <c:pt idx="2">
                  <c:v>1086.9703658862029</c:v>
                </c:pt>
                <c:pt idx="3">
                  <c:v>1087.3626756858041</c:v>
                </c:pt>
                <c:pt idx="4">
                  <c:v>1110.349970589757</c:v>
                </c:pt>
                <c:pt idx="5">
                  <c:v>1177.05971490361</c:v>
                </c:pt>
                <c:pt idx="6">
                  <c:v>1168.070512920536</c:v>
                </c:pt>
                <c:pt idx="7">
                  <c:v>1174.60180514934</c:v>
                </c:pt>
                <c:pt idx="8">
                  <c:v>1194.2699124809151</c:v>
                </c:pt>
                <c:pt idx="9">
                  <c:v>1164.823741590347</c:v>
                </c:pt>
                <c:pt idx="10">
                  <c:v>1212.0361871585781</c:v>
                </c:pt>
                <c:pt idx="11">
                  <c:v>1194.2403929297359</c:v>
                </c:pt>
                <c:pt idx="12">
                  <c:v>1170.6805112758959</c:v>
                </c:pt>
                <c:pt idx="13">
                  <c:v>1174.415427549015</c:v>
                </c:pt>
                <c:pt idx="14">
                  <c:v>1216.2018474521369</c:v>
                </c:pt>
                <c:pt idx="15">
                  <c:v>1223.164278876613</c:v>
                </c:pt>
                <c:pt idx="16">
                  <c:v>1238.4892095435141</c:v>
                </c:pt>
                <c:pt idx="17">
                  <c:v>1252.442720893958</c:v>
                </c:pt>
                <c:pt idx="18">
                  <c:v>1288.393464917825</c:v>
                </c:pt>
                <c:pt idx="19">
                  <c:v>1315.0595704582099</c:v>
                </c:pt>
                <c:pt idx="20">
                  <c:v>1287.619530762187</c:v>
                </c:pt>
                <c:pt idx="21">
                  <c:v>1334.4509950944421</c:v>
                </c:pt>
                <c:pt idx="22">
                  <c:v>1364.0432140300429</c:v>
                </c:pt>
                <c:pt idx="23">
                  <c:v>1384.81969540156</c:v>
                </c:pt>
                <c:pt idx="24">
                  <c:v>1375.773675062424</c:v>
                </c:pt>
                <c:pt idx="25">
                  <c:v>1381.10901659001</c:v>
                </c:pt>
                <c:pt idx="26">
                  <c:v>1433.5002495949379</c:v>
                </c:pt>
                <c:pt idx="27">
                  <c:v>1451.2744765270891</c:v>
                </c:pt>
                <c:pt idx="28">
                  <c:v>1421.605546264125</c:v>
                </c:pt>
                <c:pt idx="29">
                  <c:v>1470.0303134422511</c:v>
                </c:pt>
                <c:pt idx="30">
                  <c:v>1490.8266160774399</c:v>
                </c:pt>
                <c:pt idx="31">
                  <c:v>1475.857762590331</c:v>
                </c:pt>
                <c:pt idx="32">
                  <c:v>1493.0574141709501</c:v>
                </c:pt>
                <c:pt idx="33">
                  <c:v>1512.8036689257369</c:v>
                </c:pt>
                <c:pt idx="34">
                  <c:v>1531.172792876451</c:v>
                </c:pt>
                <c:pt idx="35">
                  <c:v>1535.4285253504399</c:v>
                </c:pt>
                <c:pt idx="36">
                  <c:v>1549.509066398804</c:v>
                </c:pt>
                <c:pt idx="37">
                  <c:v>1542.549864144054</c:v>
                </c:pt>
                <c:pt idx="38">
                  <c:v>1559.348940601031</c:v>
                </c:pt>
                <c:pt idx="39">
                  <c:v>1578.472736637121</c:v>
                </c:pt>
                <c:pt idx="40">
                  <c:v>1619.7132312324161</c:v>
                </c:pt>
                <c:pt idx="41">
                  <c:v>1635.316831585081</c:v>
                </c:pt>
                <c:pt idx="42">
                  <c:v>1698.7520548316461</c:v>
                </c:pt>
                <c:pt idx="43">
                  <c:v>1745.8269514387409</c:v>
                </c:pt>
                <c:pt idx="44">
                  <c:v>1765.714347778016</c:v>
                </c:pt>
                <c:pt idx="45">
                  <c:v>1806.5529579632921</c:v>
                </c:pt>
                <c:pt idx="46">
                  <c:v>1784.897093884834</c:v>
                </c:pt>
                <c:pt idx="47">
                  <c:v>1791.839114279026</c:v>
                </c:pt>
                <c:pt idx="48">
                  <c:v>1819.685328843007</c:v>
                </c:pt>
                <c:pt idx="49">
                  <c:v>1788.144388090268</c:v>
                </c:pt>
                <c:pt idx="50">
                  <c:v>1837.66448413391</c:v>
                </c:pt>
                <c:pt idx="51">
                  <c:v>1876.436974947261</c:v>
                </c:pt>
                <c:pt idx="52">
                  <c:v>1872.4619298660821</c:v>
                </c:pt>
                <c:pt idx="53">
                  <c:v>1944.92636937972</c:v>
                </c:pt>
                <c:pt idx="54">
                  <c:v>1937.94528952724</c:v>
                </c:pt>
                <c:pt idx="55">
                  <c:v>1953.781820986987</c:v>
                </c:pt>
                <c:pt idx="56">
                  <c:v>1951.345531883891</c:v>
                </c:pt>
                <c:pt idx="57">
                  <c:v>2000.160900779892</c:v>
                </c:pt>
                <c:pt idx="58">
                  <c:v>2016.228226557218</c:v>
                </c:pt>
                <c:pt idx="59">
                  <c:v>2051.6805555663141</c:v>
                </c:pt>
                <c:pt idx="60">
                  <c:v>2027.6011811568519</c:v>
                </c:pt>
                <c:pt idx="61">
                  <c:v>2040.702117933567</c:v>
                </c:pt>
                <c:pt idx="62">
                  <c:v>2007.516937329191</c:v>
                </c:pt>
                <c:pt idx="63">
                  <c:v>1996.1858627495501</c:v>
                </c:pt>
                <c:pt idx="64">
                  <c:v>2046.625166967103</c:v>
                </c:pt>
                <c:pt idx="65">
                  <c:v>2043.142127625493</c:v>
                </c:pt>
                <c:pt idx="66">
                  <c:v>2100.8163843088432</c:v>
                </c:pt>
                <c:pt idx="67">
                  <c:v>2079.1710270398698</c:v>
                </c:pt>
                <c:pt idx="68">
                  <c:v>2168.688976815627</c:v>
                </c:pt>
                <c:pt idx="69">
                  <c:v>2208.7459783222721</c:v>
                </c:pt>
                <c:pt idx="70">
                  <c:v>2213.8091672257301</c:v>
                </c:pt>
                <c:pt idx="71">
                  <c:v>2211.28389457188</c:v>
                </c:pt>
                <c:pt idx="72">
                  <c:v>2245.3667524042521</c:v>
                </c:pt>
                <c:pt idx="73">
                  <c:v>2287.1472588179772</c:v>
                </c:pt>
                <c:pt idx="74">
                  <c:v>2324.4380713885348</c:v>
                </c:pt>
                <c:pt idx="75">
                  <c:v>2348.7886959506159</c:v>
                </c:pt>
                <c:pt idx="76">
                  <c:v>2443.928755726683</c:v>
                </c:pt>
                <c:pt idx="77">
                  <c:v>2524.3805095598568</c:v>
                </c:pt>
                <c:pt idx="78">
                  <c:v>2549.9740972360132</c:v>
                </c:pt>
                <c:pt idx="79">
                  <c:v>2648.222017023963</c:v>
                </c:pt>
                <c:pt idx="80">
                  <c:v>2708.164696350284</c:v>
                </c:pt>
                <c:pt idx="81">
                  <c:v>2841.4508608743631</c:v>
                </c:pt>
                <c:pt idx="82">
                  <c:v>2913.7191723571468</c:v>
                </c:pt>
                <c:pt idx="83">
                  <c:v>2955.2490349833502</c:v>
                </c:pt>
                <c:pt idx="84">
                  <c:v>2924.3646838387049</c:v>
                </c:pt>
                <c:pt idx="85">
                  <c:v>2908.6401812983199</c:v>
                </c:pt>
                <c:pt idx="86">
                  <c:v>3006.5312463226542</c:v>
                </c:pt>
                <c:pt idx="87">
                  <c:v>2904.038656166691</c:v>
                </c:pt>
                <c:pt idx="88">
                  <c:v>2854.952266750036</c:v>
                </c:pt>
                <c:pt idx="89">
                  <c:v>2933.818851413911</c:v>
                </c:pt>
                <c:pt idx="90">
                  <c:v>3069.8940789798071</c:v>
                </c:pt>
                <c:pt idx="91">
                  <c:v>3150.665580293527</c:v>
                </c:pt>
                <c:pt idx="92">
                  <c:v>3389.136449559157</c:v>
                </c:pt>
                <c:pt idx="93">
                  <c:v>3478.1718569768509</c:v>
                </c:pt>
                <c:pt idx="94">
                  <c:v>3697.8152548547582</c:v>
                </c:pt>
                <c:pt idx="95">
                  <c:v>3844.046114020261</c:v>
                </c:pt>
                <c:pt idx="96">
                  <c:v>3912.5550559873182</c:v>
                </c:pt>
                <c:pt idx="97">
                  <c:v>4019.4745235135128</c:v>
                </c:pt>
                <c:pt idx="98">
                  <c:v>4115.4385995364091</c:v>
                </c:pt>
                <c:pt idx="99">
                  <c:v>4221.3460275977841</c:v>
                </c:pt>
                <c:pt idx="100">
                  <c:v>4134.468606589101</c:v>
                </c:pt>
                <c:pt idx="101">
                  <c:v>3752.630435190245</c:v>
                </c:pt>
                <c:pt idx="102">
                  <c:v>3866.847049747842</c:v>
                </c:pt>
                <c:pt idx="103">
                  <c:v>3964.099369304698</c:v>
                </c:pt>
                <c:pt idx="104">
                  <c:v>4073.0431652664461</c:v>
                </c:pt>
                <c:pt idx="105">
                  <c:v>4193.9997447434434</c:v>
                </c:pt>
                <c:pt idx="106">
                  <c:v>4263.4982520967314</c:v>
                </c:pt>
                <c:pt idx="107">
                  <c:v>4433.9713040663028</c:v>
                </c:pt>
                <c:pt idx="108">
                  <c:v>4482.2607873995476</c:v>
                </c:pt>
                <c:pt idx="109">
                  <c:v>4662.8717453267764</c:v>
                </c:pt>
                <c:pt idx="110">
                  <c:v>4446.9537288690144</c:v>
                </c:pt>
                <c:pt idx="111">
                  <c:v>4383.2823086567669</c:v>
                </c:pt>
                <c:pt idx="112">
                  <c:v>4369.5015717404658</c:v>
                </c:pt>
                <c:pt idx="113">
                  <c:v>4388.5519928240956</c:v>
                </c:pt>
                <c:pt idx="114">
                  <c:v>4166.0942075780804</c:v>
                </c:pt>
                <c:pt idx="115">
                  <c:v>3860.574859627186</c:v>
                </c:pt>
                <c:pt idx="116">
                  <c:v>4101.7965491813502</c:v>
                </c:pt>
                <c:pt idx="117">
                  <c:v>4353.2839180425481</c:v>
                </c:pt>
                <c:pt idx="118">
                  <c:v>4544.4717350153878</c:v>
                </c:pt>
                <c:pt idx="119">
                  <c:v>4812.1040499014034</c:v>
                </c:pt>
                <c:pt idx="120">
                  <c:v>5037.18270075909</c:v>
                </c:pt>
                <c:pt idx="121">
                  <c:v>5211.3884167320266</c:v>
                </c:pt>
                <c:pt idx="122">
                  <c:v>5286.2861491815402</c:v>
                </c:pt>
                <c:pt idx="123">
                  <c:v>5508.5648398527928</c:v>
                </c:pt>
                <c:pt idx="124">
                  <c:v>5725.3151177955197</c:v>
                </c:pt>
                <c:pt idx="125">
                  <c:v>5965.970271663472</c:v>
                </c:pt>
                <c:pt idx="126">
                  <c:v>6144.8277954743116</c:v>
                </c:pt>
                <c:pt idx="127">
                  <c:v>6352.8404582532048</c:v>
                </c:pt>
                <c:pt idx="128">
                  <c:v>6445.9195513394216</c:v>
                </c:pt>
                <c:pt idx="129">
                  <c:v>6690.6994497544001</c:v>
                </c:pt>
                <c:pt idx="130">
                  <c:v>6999.8376976897334</c:v>
                </c:pt>
                <c:pt idx="131">
                  <c:v>7251.2140928213066</c:v>
                </c:pt>
                <c:pt idx="132">
                  <c:v>7553.8542956769297</c:v>
                </c:pt>
                <c:pt idx="133">
                  <c:v>7830.1872305063644</c:v>
                </c:pt>
                <c:pt idx="134">
                  <c:v>8295.4739395134457</c:v>
                </c:pt>
                <c:pt idx="135">
                  <c:v>8605.6000781219791</c:v>
                </c:pt>
                <c:pt idx="136">
                  <c:v>8826.4817288946197</c:v>
                </c:pt>
                <c:pt idx="137">
                  <c:v>9123.9561459846318</c:v>
                </c:pt>
                <c:pt idx="138">
                  <c:v>9521.8408014934412</c:v>
                </c:pt>
                <c:pt idx="139">
                  <c:v>10016.403307806229</c:v>
                </c:pt>
                <c:pt idx="140">
                  <c:v>10430.529351897019</c:v>
                </c:pt>
                <c:pt idx="141">
                  <c:v>10688.5739045873</c:v>
                </c:pt>
                <c:pt idx="142">
                  <c:v>11087.43596713517</c:v>
                </c:pt>
                <c:pt idx="143">
                  <c:v>11594.469890502931</c:v>
                </c:pt>
                <c:pt idx="144">
                  <c:v>11756.58175172727</c:v>
                </c:pt>
                <c:pt idx="145">
                  <c:v>11787.962069224939</c:v>
                </c:pt>
                <c:pt idx="146">
                  <c:v>12246.84118698523</c:v>
                </c:pt>
                <c:pt idx="147">
                  <c:v>12438.066264856559</c:v>
                </c:pt>
                <c:pt idx="148">
                  <c:v>12733.61010332884</c:v>
                </c:pt>
                <c:pt idx="149">
                  <c:v>13130.035156371579</c:v>
                </c:pt>
                <c:pt idx="150">
                  <c:v>13219.266987502429</c:v>
                </c:pt>
                <c:pt idx="151">
                  <c:v>13203.414964391481</c:v>
                </c:pt>
                <c:pt idx="152">
                  <c:v>13268.618889340491</c:v>
                </c:pt>
                <c:pt idx="153">
                  <c:v>13453.35311887936</c:v>
                </c:pt>
                <c:pt idx="154">
                  <c:v>13870.339511623501</c:v>
                </c:pt>
                <c:pt idx="155">
                  <c:v>14237.571519475779</c:v>
                </c:pt>
                <c:pt idx="156">
                  <c:v>14576.268525147651</c:v>
                </c:pt>
                <c:pt idx="157">
                  <c:v>14901.77888433909</c:v>
                </c:pt>
                <c:pt idx="158">
                  <c:v>15362.66805722987</c:v>
                </c:pt>
                <c:pt idx="159">
                  <c:v>15763.64292536613</c:v>
                </c:pt>
                <c:pt idx="160">
                  <c:v>15888.517835202971</c:v>
                </c:pt>
                <c:pt idx="161">
                  <c:v>15983.3981799878</c:v>
                </c:pt>
                <c:pt idx="162">
                  <c:v>16077.850358950771</c:v>
                </c:pt>
                <c:pt idx="163">
                  <c:v>16014.698447917261</c:v>
                </c:pt>
                <c:pt idx="164">
                  <c:v>16483.215021638502</c:v>
                </c:pt>
                <c:pt idx="165">
                  <c:v>16903.839648321089</c:v>
                </c:pt>
                <c:pt idx="166">
                  <c:v>17221.547865615841</c:v>
                </c:pt>
                <c:pt idx="167">
                  <c:v>17735.143980114361</c:v>
                </c:pt>
                <c:pt idx="168">
                  <c:v>18254.470065070102</c:v>
                </c:pt>
                <c:pt idx="169">
                  <c:v>18796.692437915011</c:v>
                </c:pt>
                <c:pt idx="170">
                  <c:v>19434.02883042306</c:v>
                </c:pt>
                <c:pt idx="171">
                  <c:v>19736.28842345671</c:v>
                </c:pt>
                <c:pt idx="172">
                  <c:v>19947.41551469421</c:v>
                </c:pt>
                <c:pt idx="173">
                  <c:v>20200.464726270438</c:v>
                </c:pt>
                <c:pt idx="174">
                  <c:v>20661.624357985689</c:v>
                </c:pt>
                <c:pt idx="175">
                  <c:v>21023.966503513901</c:v>
                </c:pt>
                <c:pt idx="176">
                  <c:v>21605.65874817274</c:v>
                </c:pt>
                <c:pt idx="177">
                  <c:v>22137.330276244989</c:v>
                </c:pt>
                <c:pt idx="178">
                  <c:v>22073.33738397928</c:v>
                </c:pt>
                <c:pt idx="179">
                  <c:v>21145.609924860899</c:v>
                </c:pt>
                <c:pt idx="180">
                  <c:v>21463.077327978019</c:v>
                </c:pt>
                <c:pt idx="181">
                  <c:v>21827.949642553642</c:v>
                </c:pt>
                <c:pt idx="182">
                  <c:v>21718.80989434087</c:v>
                </c:pt>
                <c:pt idx="183">
                  <c:v>21718.80989434087</c:v>
                </c:pt>
                <c:pt idx="184">
                  <c:v>22001.154422967302</c:v>
                </c:pt>
              </c:numCache>
            </c:numRef>
          </c:val>
          <c:smooth val="0"/>
        </c:ser>
        <c:ser>
          <c:idx val="1"/>
          <c:order val="1"/>
          <c:tx>
            <c:strRef>
              <c:f>PerCapitaGDPUpdate!$AA$52</c:f>
              <c:strCache>
                <c:ptCount val="1"/>
                <c:pt idx="0">
                  <c:v>Norge</c:v>
                </c:pt>
              </c:strCache>
            </c:strRef>
          </c:tx>
          <c:spPr>
            <a:ln w="19050">
              <a:solidFill>
                <a:srgbClr val="FF0000"/>
              </a:solidFill>
            </a:ln>
          </c:spPr>
          <c:marker>
            <c:symbol val="none"/>
          </c:marker>
          <c:cat>
            <c:numRef>
              <c:f>PerCapitaGDPUpdate!$Y$53:$Y$238</c:f>
              <c:numCache>
                <c:formatCode>General</c:formatCode>
                <c:ptCount val="186"/>
                <c:pt idx="0">
                  <c:v>1830</c:v>
                </c:pt>
                <c:pt idx="1">
                  <c:v>1831</c:v>
                </c:pt>
                <c:pt idx="2">
                  <c:v>1832</c:v>
                </c:pt>
                <c:pt idx="3">
                  <c:v>1833</c:v>
                </c:pt>
                <c:pt idx="4">
                  <c:v>1834</c:v>
                </c:pt>
                <c:pt idx="5">
                  <c:v>1835</c:v>
                </c:pt>
                <c:pt idx="6">
                  <c:v>1836</c:v>
                </c:pt>
                <c:pt idx="7">
                  <c:v>1837</c:v>
                </c:pt>
                <c:pt idx="8">
                  <c:v>1838</c:v>
                </c:pt>
                <c:pt idx="9">
                  <c:v>1839</c:v>
                </c:pt>
                <c:pt idx="10">
                  <c:v>1840</c:v>
                </c:pt>
                <c:pt idx="11">
                  <c:v>1841</c:v>
                </c:pt>
                <c:pt idx="12">
                  <c:v>1842</c:v>
                </c:pt>
                <c:pt idx="13">
                  <c:v>1843</c:v>
                </c:pt>
                <c:pt idx="14">
                  <c:v>1844</c:v>
                </c:pt>
                <c:pt idx="15">
                  <c:v>1845</c:v>
                </c:pt>
                <c:pt idx="16">
                  <c:v>1846</c:v>
                </c:pt>
                <c:pt idx="17">
                  <c:v>1847</c:v>
                </c:pt>
                <c:pt idx="18">
                  <c:v>1848</c:v>
                </c:pt>
                <c:pt idx="19">
                  <c:v>1849</c:v>
                </c:pt>
                <c:pt idx="20">
                  <c:v>1850</c:v>
                </c:pt>
                <c:pt idx="21">
                  <c:v>1851</c:v>
                </c:pt>
                <c:pt idx="22">
                  <c:v>1852</c:v>
                </c:pt>
                <c:pt idx="23">
                  <c:v>1853</c:v>
                </c:pt>
                <c:pt idx="24">
                  <c:v>1854</c:v>
                </c:pt>
                <c:pt idx="25">
                  <c:v>1855</c:v>
                </c:pt>
                <c:pt idx="26">
                  <c:v>1856</c:v>
                </c:pt>
                <c:pt idx="27">
                  <c:v>1857</c:v>
                </c:pt>
                <c:pt idx="28">
                  <c:v>1858</c:v>
                </c:pt>
                <c:pt idx="29">
                  <c:v>1859</c:v>
                </c:pt>
                <c:pt idx="30">
                  <c:v>1860</c:v>
                </c:pt>
                <c:pt idx="31">
                  <c:v>1861</c:v>
                </c:pt>
                <c:pt idx="32">
                  <c:v>1862</c:v>
                </c:pt>
                <c:pt idx="33">
                  <c:v>1863</c:v>
                </c:pt>
                <c:pt idx="34">
                  <c:v>1864</c:v>
                </c:pt>
                <c:pt idx="35">
                  <c:v>1865</c:v>
                </c:pt>
                <c:pt idx="36">
                  <c:v>1866</c:v>
                </c:pt>
                <c:pt idx="37">
                  <c:v>1867</c:v>
                </c:pt>
                <c:pt idx="38">
                  <c:v>1868</c:v>
                </c:pt>
                <c:pt idx="39">
                  <c:v>1869</c:v>
                </c:pt>
                <c:pt idx="40">
                  <c:v>1870</c:v>
                </c:pt>
                <c:pt idx="41">
                  <c:v>1871</c:v>
                </c:pt>
                <c:pt idx="42">
                  <c:v>1872</c:v>
                </c:pt>
                <c:pt idx="43">
                  <c:v>1873</c:v>
                </c:pt>
                <c:pt idx="44">
                  <c:v>1874</c:v>
                </c:pt>
                <c:pt idx="45">
                  <c:v>1875</c:v>
                </c:pt>
                <c:pt idx="46">
                  <c:v>1876</c:v>
                </c:pt>
                <c:pt idx="47">
                  <c:v>1877</c:v>
                </c:pt>
                <c:pt idx="48">
                  <c:v>1878</c:v>
                </c:pt>
                <c:pt idx="49">
                  <c:v>1879</c:v>
                </c:pt>
                <c:pt idx="50">
                  <c:v>1880</c:v>
                </c:pt>
                <c:pt idx="51">
                  <c:v>1881</c:v>
                </c:pt>
                <c:pt idx="52">
                  <c:v>1882</c:v>
                </c:pt>
                <c:pt idx="53">
                  <c:v>1883</c:v>
                </c:pt>
                <c:pt idx="54">
                  <c:v>1884</c:v>
                </c:pt>
                <c:pt idx="55">
                  <c:v>1885</c:v>
                </c:pt>
                <c:pt idx="56">
                  <c:v>1886</c:v>
                </c:pt>
                <c:pt idx="57">
                  <c:v>1887</c:v>
                </c:pt>
                <c:pt idx="58">
                  <c:v>1888</c:v>
                </c:pt>
                <c:pt idx="59">
                  <c:v>1889</c:v>
                </c:pt>
                <c:pt idx="60">
                  <c:v>1890</c:v>
                </c:pt>
                <c:pt idx="61">
                  <c:v>1891</c:v>
                </c:pt>
                <c:pt idx="62">
                  <c:v>1892</c:v>
                </c:pt>
                <c:pt idx="63">
                  <c:v>1893</c:v>
                </c:pt>
                <c:pt idx="64">
                  <c:v>1894</c:v>
                </c:pt>
                <c:pt idx="65">
                  <c:v>1895</c:v>
                </c:pt>
                <c:pt idx="66">
                  <c:v>1896</c:v>
                </c:pt>
                <c:pt idx="67">
                  <c:v>1897</c:v>
                </c:pt>
                <c:pt idx="68">
                  <c:v>1898</c:v>
                </c:pt>
                <c:pt idx="69">
                  <c:v>1899</c:v>
                </c:pt>
                <c:pt idx="70">
                  <c:v>1900</c:v>
                </c:pt>
                <c:pt idx="71">
                  <c:v>1901</c:v>
                </c:pt>
                <c:pt idx="72">
                  <c:v>1902</c:v>
                </c:pt>
                <c:pt idx="73">
                  <c:v>1903</c:v>
                </c:pt>
                <c:pt idx="74">
                  <c:v>1904</c:v>
                </c:pt>
                <c:pt idx="75">
                  <c:v>1905</c:v>
                </c:pt>
                <c:pt idx="76">
                  <c:v>1906</c:v>
                </c:pt>
                <c:pt idx="77">
                  <c:v>1907</c:v>
                </c:pt>
                <c:pt idx="78">
                  <c:v>1908</c:v>
                </c:pt>
                <c:pt idx="79">
                  <c:v>1909</c:v>
                </c:pt>
                <c:pt idx="80">
                  <c:v>1910</c:v>
                </c:pt>
                <c:pt idx="81">
                  <c:v>1911</c:v>
                </c:pt>
                <c:pt idx="82">
                  <c:v>1912</c:v>
                </c:pt>
                <c:pt idx="83">
                  <c:v>1913</c:v>
                </c:pt>
                <c:pt idx="84">
                  <c:v>1914</c:v>
                </c:pt>
                <c:pt idx="85">
                  <c:v>1915</c:v>
                </c:pt>
                <c:pt idx="86">
                  <c:v>1916</c:v>
                </c:pt>
                <c:pt idx="87">
                  <c:v>1917</c:v>
                </c:pt>
                <c:pt idx="88">
                  <c:v>1918</c:v>
                </c:pt>
                <c:pt idx="89">
                  <c:v>1919</c:v>
                </c:pt>
                <c:pt idx="90">
                  <c:v>1920</c:v>
                </c:pt>
                <c:pt idx="91">
                  <c:v>1921</c:v>
                </c:pt>
                <c:pt idx="92">
                  <c:v>1922</c:v>
                </c:pt>
                <c:pt idx="93">
                  <c:v>1923</c:v>
                </c:pt>
                <c:pt idx="94">
                  <c:v>1924</c:v>
                </c:pt>
                <c:pt idx="95">
                  <c:v>1925</c:v>
                </c:pt>
                <c:pt idx="96">
                  <c:v>1926</c:v>
                </c:pt>
                <c:pt idx="97">
                  <c:v>1927</c:v>
                </c:pt>
                <c:pt idx="98">
                  <c:v>1928</c:v>
                </c:pt>
                <c:pt idx="99">
                  <c:v>1929</c:v>
                </c:pt>
                <c:pt idx="100">
                  <c:v>1930</c:v>
                </c:pt>
                <c:pt idx="101">
                  <c:v>1931</c:v>
                </c:pt>
                <c:pt idx="102">
                  <c:v>1932</c:v>
                </c:pt>
                <c:pt idx="103">
                  <c:v>1933</c:v>
                </c:pt>
                <c:pt idx="104">
                  <c:v>1934</c:v>
                </c:pt>
                <c:pt idx="105">
                  <c:v>1935</c:v>
                </c:pt>
                <c:pt idx="106">
                  <c:v>1936</c:v>
                </c:pt>
                <c:pt idx="107">
                  <c:v>1937</c:v>
                </c:pt>
                <c:pt idx="108">
                  <c:v>1938</c:v>
                </c:pt>
                <c:pt idx="109">
                  <c:v>1939</c:v>
                </c:pt>
                <c:pt idx="110">
                  <c:v>1940</c:v>
                </c:pt>
                <c:pt idx="111">
                  <c:v>1941</c:v>
                </c:pt>
                <c:pt idx="112">
                  <c:v>1942</c:v>
                </c:pt>
                <c:pt idx="113">
                  <c:v>1943</c:v>
                </c:pt>
                <c:pt idx="114">
                  <c:v>1944</c:v>
                </c:pt>
                <c:pt idx="115">
                  <c:v>1945</c:v>
                </c:pt>
                <c:pt idx="116">
                  <c:v>1946</c:v>
                </c:pt>
                <c:pt idx="117">
                  <c:v>1947</c:v>
                </c:pt>
                <c:pt idx="118">
                  <c:v>1948</c:v>
                </c:pt>
                <c:pt idx="119">
                  <c:v>1949</c:v>
                </c:pt>
                <c:pt idx="120">
                  <c:v>1950</c:v>
                </c:pt>
                <c:pt idx="121">
                  <c:v>1951</c:v>
                </c:pt>
                <c:pt idx="122">
                  <c:v>1952</c:v>
                </c:pt>
                <c:pt idx="123">
                  <c:v>1953</c:v>
                </c:pt>
                <c:pt idx="124">
                  <c:v>1954</c:v>
                </c:pt>
                <c:pt idx="125">
                  <c:v>1955</c:v>
                </c:pt>
                <c:pt idx="126">
                  <c:v>1956</c:v>
                </c:pt>
                <c:pt idx="127">
                  <c:v>1957</c:v>
                </c:pt>
                <c:pt idx="128">
                  <c:v>1958</c:v>
                </c:pt>
                <c:pt idx="129">
                  <c:v>1959</c:v>
                </c:pt>
                <c:pt idx="130">
                  <c:v>1960</c:v>
                </c:pt>
                <c:pt idx="131">
                  <c:v>1961</c:v>
                </c:pt>
                <c:pt idx="132">
                  <c:v>1962</c:v>
                </c:pt>
                <c:pt idx="133">
                  <c:v>1963</c:v>
                </c:pt>
                <c:pt idx="134">
                  <c:v>1964</c:v>
                </c:pt>
                <c:pt idx="135">
                  <c:v>1965</c:v>
                </c:pt>
                <c:pt idx="136">
                  <c:v>1966</c:v>
                </c:pt>
                <c:pt idx="137">
                  <c:v>1967</c:v>
                </c:pt>
                <c:pt idx="138">
                  <c:v>1968</c:v>
                </c:pt>
                <c:pt idx="139">
                  <c:v>1969</c:v>
                </c:pt>
                <c:pt idx="140">
                  <c:v>1970</c:v>
                </c:pt>
                <c:pt idx="141">
                  <c:v>1971</c:v>
                </c:pt>
                <c:pt idx="142">
                  <c:v>1972</c:v>
                </c:pt>
                <c:pt idx="143">
                  <c:v>1973</c:v>
                </c:pt>
                <c:pt idx="144">
                  <c:v>1974</c:v>
                </c:pt>
                <c:pt idx="145">
                  <c:v>1975</c:v>
                </c:pt>
                <c:pt idx="146">
                  <c:v>1976</c:v>
                </c:pt>
                <c:pt idx="147">
                  <c:v>1977</c:v>
                </c:pt>
                <c:pt idx="148">
                  <c:v>1978</c:v>
                </c:pt>
                <c:pt idx="149">
                  <c:v>1979</c:v>
                </c:pt>
                <c:pt idx="150">
                  <c:v>1980</c:v>
                </c:pt>
                <c:pt idx="151">
                  <c:v>1981</c:v>
                </c:pt>
                <c:pt idx="152">
                  <c:v>1982</c:v>
                </c:pt>
                <c:pt idx="153">
                  <c:v>1983</c:v>
                </c:pt>
                <c:pt idx="154">
                  <c:v>1984</c:v>
                </c:pt>
                <c:pt idx="155">
                  <c:v>1985</c:v>
                </c:pt>
                <c:pt idx="156">
                  <c:v>1986</c:v>
                </c:pt>
                <c:pt idx="157">
                  <c:v>1987</c:v>
                </c:pt>
                <c:pt idx="158">
                  <c:v>1988</c:v>
                </c:pt>
                <c:pt idx="159">
                  <c:v>1989</c:v>
                </c:pt>
                <c:pt idx="160">
                  <c:v>1990</c:v>
                </c:pt>
                <c:pt idx="161">
                  <c:v>1991</c:v>
                </c:pt>
                <c:pt idx="162">
                  <c:v>1992</c:v>
                </c:pt>
                <c:pt idx="163">
                  <c:v>1993</c:v>
                </c:pt>
                <c:pt idx="164">
                  <c:v>1994</c:v>
                </c:pt>
                <c:pt idx="165">
                  <c:v>1995</c:v>
                </c:pt>
                <c:pt idx="166">
                  <c:v>1996</c:v>
                </c:pt>
                <c:pt idx="167">
                  <c:v>1997</c:v>
                </c:pt>
                <c:pt idx="168">
                  <c:v>1998</c:v>
                </c:pt>
                <c:pt idx="169">
                  <c:v>1999</c:v>
                </c:pt>
                <c:pt idx="170">
                  <c:v>2000</c:v>
                </c:pt>
                <c:pt idx="171">
                  <c:v>2001</c:v>
                </c:pt>
                <c:pt idx="172">
                  <c:v>2002</c:v>
                </c:pt>
                <c:pt idx="173">
                  <c:v>2003</c:v>
                </c:pt>
                <c:pt idx="174">
                  <c:v>2004</c:v>
                </c:pt>
                <c:pt idx="175">
                  <c:v>2005</c:v>
                </c:pt>
                <c:pt idx="176">
                  <c:v>2006</c:v>
                </c:pt>
                <c:pt idx="177">
                  <c:v>2007</c:v>
                </c:pt>
                <c:pt idx="178">
                  <c:v>2008</c:v>
                </c:pt>
                <c:pt idx="179">
                  <c:v>2009</c:v>
                </c:pt>
                <c:pt idx="180">
                  <c:v>2010</c:v>
                </c:pt>
                <c:pt idx="181" formatCode="#,##0">
                  <c:v>2011</c:v>
                </c:pt>
                <c:pt idx="182" formatCode="#,##0">
                  <c:v>2012</c:v>
                </c:pt>
                <c:pt idx="183" formatCode="#,##0">
                  <c:v>2013</c:v>
                </c:pt>
                <c:pt idx="184" formatCode="#,##0">
                  <c:v>2014</c:v>
                </c:pt>
                <c:pt idx="185" formatCode="#,##0">
                  <c:v>2015</c:v>
                </c:pt>
              </c:numCache>
            </c:numRef>
          </c:cat>
          <c:val>
            <c:numRef>
              <c:f>PerCapitaGDPUpdate!$AA$53:$AA$238</c:f>
              <c:numCache>
                <c:formatCode>#,##0</c:formatCode>
                <c:ptCount val="186"/>
                <c:pt idx="0">
                  <c:v>1014.548503717538</c:v>
                </c:pt>
                <c:pt idx="1">
                  <c:v>932.97540911702652</c:v>
                </c:pt>
                <c:pt idx="2">
                  <c:v>945.48944884366085</c:v>
                </c:pt>
                <c:pt idx="3">
                  <c:v>1048.935508332733</c:v>
                </c:pt>
                <c:pt idx="4">
                  <c:v>1095.5026520659881</c:v>
                </c:pt>
                <c:pt idx="5">
                  <c:v>1071.508121379858</c:v>
                </c:pt>
                <c:pt idx="6">
                  <c:v>1040.6167309793559</c:v>
                </c:pt>
                <c:pt idx="7">
                  <c:v>1041.253067248156</c:v>
                </c:pt>
                <c:pt idx="8">
                  <c:v>1043.579360001092</c:v>
                </c:pt>
                <c:pt idx="9">
                  <c:v>1043.0820061033819</c:v>
                </c:pt>
                <c:pt idx="10">
                  <c:v>1136.1323663675221</c:v>
                </c:pt>
                <c:pt idx="11">
                  <c:v>1156.076559544116</c:v>
                </c:pt>
                <c:pt idx="12">
                  <c:v>1161.479017838295</c:v>
                </c:pt>
                <c:pt idx="13">
                  <c:v>1134.1360673036199</c:v>
                </c:pt>
                <c:pt idx="14">
                  <c:v>1154.1932854659181</c:v>
                </c:pt>
                <c:pt idx="15">
                  <c:v>1202.9633238295271</c:v>
                </c:pt>
                <c:pt idx="16">
                  <c:v>1223.1554133862251</c:v>
                </c:pt>
                <c:pt idx="17">
                  <c:v>1174.469743990486</c:v>
                </c:pt>
                <c:pt idx="18">
                  <c:v>1108.979188966073</c:v>
                </c:pt>
                <c:pt idx="19">
                  <c:v>1136.2224303333769</c:v>
                </c:pt>
                <c:pt idx="20">
                  <c:v>1162.0818524262661</c:v>
                </c:pt>
                <c:pt idx="21">
                  <c:v>1232.7588045394209</c:v>
                </c:pt>
                <c:pt idx="22">
                  <c:v>1218.9173021726631</c:v>
                </c:pt>
                <c:pt idx="23">
                  <c:v>1273.789918561471</c:v>
                </c:pt>
                <c:pt idx="24">
                  <c:v>1307.4444311468519</c:v>
                </c:pt>
                <c:pt idx="25">
                  <c:v>1371.653307398047</c:v>
                </c:pt>
                <c:pt idx="26">
                  <c:v>1342.7150757092841</c:v>
                </c:pt>
                <c:pt idx="27">
                  <c:v>1266.9801931249499</c:v>
                </c:pt>
                <c:pt idx="28">
                  <c:v>1311.9155885934199</c:v>
                </c:pt>
                <c:pt idx="29">
                  <c:v>1337.232957178365</c:v>
                </c:pt>
                <c:pt idx="30">
                  <c:v>1381.85689167341</c:v>
                </c:pt>
                <c:pt idx="31">
                  <c:v>1341.7991698293281</c:v>
                </c:pt>
                <c:pt idx="32">
                  <c:v>1456.080818225945</c:v>
                </c:pt>
                <c:pt idx="33">
                  <c:v>1458.0515222963741</c:v>
                </c:pt>
                <c:pt idx="34">
                  <c:v>1510.3669200950319</c:v>
                </c:pt>
                <c:pt idx="35">
                  <c:v>1571.7636930067099</c:v>
                </c:pt>
                <c:pt idx="36">
                  <c:v>1584.954738101048</c:v>
                </c:pt>
                <c:pt idx="37">
                  <c:v>1615.516353483222</c:v>
                </c:pt>
                <c:pt idx="38">
                  <c:v>1606.1229969046101</c:v>
                </c:pt>
                <c:pt idx="39">
                  <c:v>1663.187966729357</c:v>
                </c:pt>
                <c:pt idx="40">
                  <c:v>1653.451438929864</c:v>
                </c:pt>
                <c:pt idx="41">
                  <c:v>1672.8346656812159</c:v>
                </c:pt>
                <c:pt idx="42">
                  <c:v>1771.6379257758899</c:v>
                </c:pt>
                <c:pt idx="43">
                  <c:v>1801.1128156360151</c:v>
                </c:pt>
                <c:pt idx="44">
                  <c:v>1852.3365523272121</c:v>
                </c:pt>
                <c:pt idx="45">
                  <c:v>1885.732495271415</c:v>
                </c:pt>
                <c:pt idx="46">
                  <c:v>1911.5405062122211</c:v>
                </c:pt>
                <c:pt idx="47">
                  <c:v>1902.1786491911321</c:v>
                </c:pt>
                <c:pt idx="48">
                  <c:v>1811.089565699378</c:v>
                </c:pt>
                <c:pt idx="49">
                  <c:v>1803.1016094760409</c:v>
                </c:pt>
                <c:pt idx="50">
                  <c:v>1844.480799361495</c:v>
                </c:pt>
                <c:pt idx="51">
                  <c:v>1857.988984032278</c:v>
                </c:pt>
                <c:pt idx="52">
                  <c:v>1857.437164292</c:v>
                </c:pt>
                <c:pt idx="53">
                  <c:v>1851.4429414839369</c:v>
                </c:pt>
                <c:pt idx="54">
                  <c:v>1874.6831956488479</c:v>
                </c:pt>
                <c:pt idx="55">
                  <c:v>1877.3755384392939</c:v>
                </c:pt>
                <c:pt idx="56">
                  <c:v>1874.211076270934</c:v>
                </c:pt>
                <c:pt idx="57">
                  <c:v>1886.460086987162</c:v>
                </c:pt>
                <c:pt idx="58">
                  <c:v>1967.538731836645</c:v>
                </c:pt>
                <c:pt idx="59">
                  <c:v>2036.2724384028329</c:v>
                </c:pt>
                <c:pt idx="60">
                  <c:v>2078.1291489947421</c:v>
                </c:pt>
                <c:pt idx="61">
                  <c:v>2081.522584570987</c:v>
                </c:pt>
                <c:pt idx="62">
                  <c:v>2107.686889493114</c:v>
                </c:pt>
                <c:pt idx="63">
                  <c:v>2150.9305573131151</c:v>
                </c:pt>
                <c:pt idx="64">
                  <c:v>2144.0530759698868</c:v>
                </c:pt>
                <c:pt idx="65">
                  <c:v>2142.9021369062948</c:v>
                </c:pt>
                <c:pt idx="66">
                  <c:v>2173.5077365529478</c:v>
                </c:pt>
                <c:pt idx="67">
                  <c:v>2256.73407172201</c:v>
                </c:pt>
                <c:pt idx="68">
                  <c:v>2241.952821447765</c:v>
                </c:pt>
                <c:pt idx="69">
                  <c:v>2279.5580212239638</c:v>
                </c:pt>
                <c:pt idx="70">
                  <c:v>2281.385990348238</c:v>
                </c:pt>
                <c:pt idx="71">
                  <c:v>2312.3166061643378</c:v>
                </c:pt>
                <c:pt idx="72">
                  <c:v>2327.183570229568</c:v>
                </c:pt>
                <c:pt idx="73">
                  <c:v>2299.3830681612362</c:v>
                </c:pt>
                <c:pt idx="74">
                  <c:v>2294.7258884397329</c:v>
                </c:pt>
                <c:pt idx="75">
                  <c:v>2300</c:v>
                </c:pt>
                <c:pt idx="76">
                  <c:v>2385.1596392615602</c:v>
                </c:pt>
                <c:pt idx="77">
                  <c:v>2478.0554871458212</c:v>
                </c:pt>
                <c:pt idx="78">
                  <c:v>2538.3145084536031</c:v>
                </c:pt>
                <c:pt idx="79">
                  <c:v>2570.7389274059251</c:v>
                </c:pt>
                <c:pt idx="80">
                  <c:v>2657.3582101837601</c:v>
                </c:pt>
                <c:pt idx="81">
                  <c:v>2741.388958380956</c:v>
                </c:pt>
                <c:pt idx="82">
                  <c:v>2850.0287273929348</c:v>
                </c:pt>
                <c:pt idx="83">
                  <c:v>2974.761864268728</c:v>
                </c:pt>
                <c:pt idx="84">
                  <c:v>3005.4137244400299</c:v>
                </c:pt>
                <c:pt idx="85">
                  <c:v>3105.0377574787972</c:v>
                </c:pt>
                <c:pt idx="86">
                  <c:v>3194.5169623538</c:v>
                </c:pt>
                <c:pt idx="87">
                  <c:v>2870.5161814991152</c:v>
                </c:pt>
                <c:pt idx="88">
                  <c:v>2726.5474592542</c:v>
                </c:pt>
                <c:pt idx="89">
                  <c:v>3163.0552921522799</c:v>
                </c:pt>
                <c:pt idx="90">
                  <c:v>3329.7253937236001</c:v>
                </c:pt>
                <c:pt idx="91">
                  <c:v>2969.6983245048118</c:v>
                </c:pt>
                <c:pt idx="92">
                  <c:v>3255.5942161267849</c:v>
                </c:pt>
                <c:pt idx="93">
                  <c:v>3321.293399792472</c:v>
                </c:pt>
                <c:pt idx="94">
                  <c:v>3300.622564207883</c:v>
                </c:pt>
                <c:pt idx="95">
                  <c:v>3445.7740397856301</c:v>
                </c:pt>
                <c:pt idx="96">
                  <c:v>3442.0828965276501</c:v>
                </c:pt>
                <c:pt idx="97">
                  <c:v>3520.5077180193261</c:v>
                </c:pt>
                <c:pt idx="98">
                  <c:v>3624.646329919291</c:v>
                </c:pt>
                <c:pt idx="99">
                  <c:v>3911.9702618839278</c:v>
                </c:pt>
                <c:pt idx="100">
                  <c:v>4144.7146322236431</c:v>
                </c:pt>
                <c:pt idx="101">
                  <c:v>3797.7350783487682</c:v>
                </c:pt>
                <c:pt idx="102">
                  <c:v>3919.11555187256</c:v>
                </c:pt>
                <c:pt idx="103">
                  <c:v>3994.8568009219248</c:v>
                </c:pt>
                <c:pt idx="104">
                  <c:v>4112.9573585491153</c:v>
                </c:pt>
                <c:pt idx="105">
                  <c:v>4295.6667617313497</c:v>
                </c:pt>
                <c:pt idx="106">
                  <c:v>4512.8587506728782</c:v>
                </c:pt>
                <c:pt idx="107">
                  <c:v>4638.4912476060481</c:v>
                </c:pt>
                <c:pt idx="108">
                  <c:v>4740.9198911632902</c:v>
                </c:pt>
                <c:pt idx="109">
                  <c:v>4858.4074041517197</c:v>
                </c:pt>
                <c:pt idx="110">
                  <c:v>4417.9972761371037</c:v>
                </c:pt>
                <c:pt idx="111">
                  <c:v>4499.3760042531503</c:v>
                </c:pt>
                <c:pt idx="112">
                  <c:v>4297.2133666929476</c:v>
                </c:pt>
                <c:pt idx="113">
                  <c:v>4179.5803141306014</c:v>
                </c:pt>
                <c:pt idx="114">
                  <c:v>3925.0596341941518</c:v>
                </c:pt>
                <c:pt idx="115">
                  <c:v>4160.7685011349367</c:v>
                </c:pt>
                <c:pt idx="116">
                  <c:v>4479.7290875452136</c:v>
                </c:pt>
                <c:pt idx="117">
                  <c:v>4967.1014806542235</c:v>
                </c:pt>
                <c:pt idx="118">
                  <c:v>5190.1131598874899</c:v>
                </c:pt>
                <c:pt idx="119">
                  <c:v>5210.6211435423029</c:v>
                </c:pt>
                <c:pt idx="120">
                  <c:v>5346.2881564846411</c:v>
                </c:pt>
                <c:pt idx="121">
                  <c:v>5514.433229628562</c:v>
                </c:pt>
                <c:pt idx="122">
                  <c:v>5654.1309764327507</c:v>
                </c:pt>
                <c:pt idx="123">
                  <c:v>5820.6916411192697</c:v>
                </c:pt>
                <c:pt idx="124">
                  <c:v>6054.4007062048186</c:v>
                </c:pt>
                <c:pt idx="125">
                  <c:v>6128.1909250390227</c:v>
                </c:pt>
                <c:pt idx="126">
                  <c:v>6394.4485460631804</c:v>
                </c:pt>
                <c:pt idx="127">
                  <c:v>6527.0269823287836</c:v>
                </c:pt>
                <c:pt idx="128">
                  <c:v>6469.4915790690502</c:v>
                </c:pt>
                <c:pt idx="129">
                  <c:v>6685.5387146431294</c:v>
                </c:pt>
                <c:pt idx="130">
                  <c:v>7005.733613556753</c:v>
                </c:pt>
                <c:pt idx="131">
                  <c:v>7385.9297093060504</c:v>
                </c:pt>
                <c:pt idx="132">
                  <c:v>7533.1505643379151</c:v>
                </c:pt>
                <c:pt idx="133">
                  <c:v>7762.3244624482568</c:v>
                </c:pt>
                <c:pt idx="134">
                  <c:v>8087.3888788156883</c:v>
                </c:pt>
                <c:pt idx="135">
                  <c:v>8450.9568196886994</c:v>
                </c:pt>
                <c:pt idx="136">
                  <c:v>8699.3681994550952</c:v>
                </c:pt>
                <c:pt idx="137">
                  <c:v>9163.7769188650927</c:v>
                </c:pt>
                <c:pt idx="138">
                  <c:v>9288.6920054571092</c:v>
                </c:pt>
                <c:pt idx="139">
                  <c:v>9627.2211353025868</c:v>
                </c:pt>
                <c:pt idx="140">
                  <c:v>9751.6410156208567</c:v>
                </c:pt>
                <c:pt idx="141">
                  <c:v>10184.56692485271</c:v>
                </c:pt>
                <c:pt idx="142">
                  <c:v>10621.73634450602</c:v>
                </c:pt>
                <c:pt idx="143">
                  <c:v>11013.18099400406</c:v>
                </c:pt>
                <c:pt idx="144">
                  <c:v>11403.91430495231</c:v>
                </c:pt>
                <c:pt idx="145">
                  <c:v>11934.05112617291</c:v>
                </c:pt>
                <c:pt idx="146">
                  <c:v>12574.63588280057</c:v>
                </c:pt>
                <c:pt idx="147">
                  <c:v>13055.96004943457</c:v>
                </c:pt>
                <c:pt idx="148">
                  <c:v>13459.82415635116</c:v>
                </c:pt>
                <c:pt idx="149">
                  <c:v>14190.37071315172</c:v>
                </c:pt>
                <c:pt idx="150">
                  <c:v>14936.58760138154</c:v>
                </c:pt>
                <c:pt idx="151">
                  <c:v>15121.278927482181</c:v>
                </c:pt>
                <c:pt idx="152">
                  <c:v>15189.328443981831</c:v>
                </c:pt>
                <c:pt idx="153">
                  <c:v>15776.27355261338</c:v>
                </c:pt>
                <c:pt idx="154">
                  <c:v>16761.437679527829</c:v>
                </c:pt>
                <c:pt idx="155">
                  <c:v>17685.844717020129</c:v>
                </c:pt>
                <c:pt idx="156">
                  <c:v>18368.817918563269</c:v>
                </c:pt>
                <c:pt idx="157">
                  <c:v>18769.186471057299</c:v>
                </c:pt>
                <c:pt idx="158">
                  <c:v>18660.441902508959</c:v>
                </c:pt>
                <c:pt idx="159">
                  <c:v>18761.283212317001</c:v>
                </c:pt>
                <c:pt idx="160">
                  <c:v>19080.893220904349</c:v>
                </c:pt>
                <c:pt idx="161">
                  <c:v>19582.40678560155</c:v>
                </c:pt>
                <c:pt idx="162">
                  <c:v>20155.840979085289</c:v>
                </c:pt>
                <c:pt idx="163">
                  <c:v>20594.5002836106</c:v>
                </c:pt>
                <c:pt idx="164">
                  <c:v>21511.702179460339</c:v>
                </c:pt>
                <c:pt idx="165">
                  <c:v>22296.769508640831</c:v>
                </c:pt>
                <c:pt idx="166">
                  <c:v>23315.219891621931</c:v>
                </c:pt>
                <c:pt idx="167">
                  <c:v>24436.487850216039</c:v>
                </c:pt>
                <c:pt idx="168">
                  <c:v>24938.93928255677</c:v>
                </c:pt>
                <c:pt idx="169">
                  <c:v>25269.363330885</c:v>
                </c:pt>
                <c:pt idx="170">
                  <c:v>25922.968369365379</c:v>
                </c:pt>
                <c:pt idx="171">
                  <c:v>26460.09212434242</c:v>
                </c:pt>
                <c:pt idx="172">
                  <c:v>26893.160436779901</c:v>
                </c:pt>
                <c:pt idx="173">
                  <c:v>27196.743001313131</c:v>
                </c:pt>
                <c:pt idx="174">
                  <c:v>28318.340297592498</c:v>
                </c:pt>
                <c:pt idx="175">
                  <c:v>29100.887078123978</c:v>
                </c:pt>
                <c:pt idx="176">
                  <c:v>29699.452307089639</c:v>
                </c:pt>
                <c:pt idx="177">
                  <c:v>30374.66124711695</c:v>
                </c:pt>
                <c:pt idx="178">
                  <c:v>30277.177525759649</c:v>
                </c:pt>
                <c:pt idx="179">
                  <c:v>29669.695101002319</c:v>
                </c:pt>
                <c:pt idx="180">
                  <c:v>29769.684414736341</c:v>
                </c:pt>
                <c:pt idx="181">
                  <c:v>30067.381258883699</c:v>
                </c:pt>
                <c:pt idx="182">
                  <c:v>30879.20055287355</c:v>
                </c:pt>
                <c:pt idx="183" formatCode="#\ ##0.000">
                  <c:v>31095.354956743671</c:v>
                </c:pt>
                <c:pt idx="184" formatCode="#\ ##0.000">
                  <c:v>31779.45276579203</c:v>
                </c:pt>
              </c:numCache>
            </c:numRef>
          </c:val>
          <c:smooth val="0"/>
        </c:ser>
        <c:dLbls>
          <c:showLegendKey val="0"/>
          <c:showVal val="0"/>
          <c:showCatName val="0"/>
          <c:showSerName val="0"/>
          <c:showPercent val="0"/>
          <c:showBubbleSize val="0"/>
        </c:dLbls>
        <c:smooth val="0"/>
        <c:axId val="337468128"/>
        <c:axId val="337468520"/>
      </c:lineChart>
      <c:catAx>
        <c:axId val="337468128"/>
        <c:scaling>
          <c:orientation val="minMax"/>
        </c:scaling>
        <c:delete val="0"/>
        <c:axPos val="b"/>
        <c:numFmt formatCode="General" sourceLinked="1"/>
        <c:majorTickMark val="out"/>
        <c:minorTickMark val="none"/>
        <c:tickLblPos val="nextTo"/>
        <c:txPr>
          <a:bodyPr/>
          <a:lstStyle/>
          <a:p>
            <a:pPr>
              <a:defRPr sz="1400"/>
            </a:pPr>
            <a:endParaRPr lang="nb-NO"/>
          </a:p>
        </c:txPr>
        <c:crossAx val="337468520"/>
        <c:crosses val="autoZero"/>
        <c:auto val="1"/>
        <c:lblAlgn val="ctr"/>
        <c:lblOffset val="100"/>
        <c:tickMarkSkip val="10"/>
        <c:noMultiLvlLbl val="0"/>
      </c:catAx>
      <c:valAx>
        <c:axId val="337468520"/>
        <c:scaling>
          <c:logBase val="10"/>
          <c:orientation val="minMax"/>
          <c:min val="100"/>
        </c:scaling>
        <c:delete val="0"/>
        <c:axPos val="l"/>
        <c:majorGridlines/>
        <c:numFmt formatCode="#,##0" sourceLinked="1"/>
        <c:majorTickMark val="out"/>
        <c:minorTickMark val="none"/>
        <c:tickLblPos val="nextTo"/>
        <c:txPr>
          <a:bodyPr/>
          <a:lstStyle/>
          <a:p>
            <a:pPr>
              <a:defRPr sz="1400"/>
            </a:pPr>
            <a:endParaRPr lang="nb-NO"/>
          </a:p>
        </c:txPr>
        <c:crossAx val="337468128"/>
        <c:crossesAt val="1"/>
        <c:crossBetween val="between"/>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5.5622773017675903E-2"/>
          <c:y val="6.0185185185185203E-2"/>
          <c:w val="0.90539261012752503"/>
          <c:h val="0.87962962962962998"/>
        </c:manualLayout>
      </c:layout>
      <c:lineChart>
        <c:grouping val="standard"/>
        <c:varyColors val="0"/>
        <c:ser>
          <c:idx val="1"/>
          <c:order val="0"/>
          <c:tx>
            <c:strRef>
              <c:f>PerCapitaGDPUpdate!$AD$52</c:f>
              <c:strCache>
                <c:ptCount val="1"/>
                <c:pt idx="0">
                  <c:v>Norge vs Vesteuropa</c:v>
                </c:pt>
              </c:strCache>
            </c:strRef>
          </c:tx>
          <c:spPr>
            <a:ln w="19050"/>
          </c:spPr>
          <c:marker>
            <c:symbol val="none"/>
          </c:marker>
          <c:cat>
            <c:numRef>
              <c:f>PerCapitaGDPUpdate!$AB$53:$AB$237</c:f>
              <c:numCache>
                <c:formatCode>General</c:formatCode>
                <c:ptCount val="185"/>
                <c:pt idx="0">
                  <c:v>1830</c:v>
                </c:pt>
                <c:pt idx="1">
                  <c:v>1831</c:v>
                </c:pt>
                <c:pt idx="2">
                  <c:v>1832</c:v>
                </c:pt>
                <c:pt idx="3">
                  <c:v>1833</c:v>
                </c:pt>
                <c:pt idx="4">
                  <c:v>1834</c:v>
                </c:pt>
                <c:pt idx="5">
                  <c:v>1835</c:v>
                </c:pt>
                <c:pt idx="6">
                  <c:v>1836</c:v>
                </c:pt>
                <c:pt idx="7">
                  <c:v>1837</c:v>
                </c:pt>
                <c:pt idx="8">
                  <c:v>1838</c:v>
                </c:pt>
                <c:pt idx="9">
                  <c:v>1839</c:v>
                </c:pt>
                <c:pt idx="10">
                  <c:v>1840</c:v>
                </c:pt>
                <c:pt idx="11">
                  <c:v>1841</c:v>
                </c:pt>
                <c:pt idx="12">
                  <c:v>1842</c:v>
                </c:pt>
                <c:pt idx="13">
                  <c:v>1843</c:v>
                </c:pt>
                <c:pt idx="14">
                  <c:v>1844</c:v>
                </c:pt>
                <c:pt idx="15">
                  <c:v>1845</c:v>
                </c:pt>
                <c:pt idx="16">
                  <c:v>1846</c:v>
                </c:pt>
                <c:pt idx="17">
                  <c:v>1847</c:v>
                </c:pt>
                <c:pt idx="18">
                  <c:v>1848</c:v>
                </c:pt>
                <c:pt idx="19">
                  <c:v>1849</c:v>
                </c:pt>
                <c:pt idx="20">
                  <c:v>1850</c:v>
                </c:pt>
                <c:pt idx="21">
                  <c:v>1851</c:v>
                </c:pt>
                <c:pt idx="22">
                  <c:v>1852</c:v>
                </c:pt>
                <c:pt idx="23">
                  <c:v>1853</c:v>
                </c:pt>
                <c:pt idx="24">
                  <c:v>1854</c:v>
                </c:pt>
                <c:pt idx="25">
                  <c:v>1855</c:v>
                </c:pt>
                <c:pt idx="26">
                  <c:v>1856</c:v>
                </c:pt>
                <c:pt idx="27">
                  <c:v>1857</c:v>
                </c:pt>
                <c:pt idx="28">
                  <c:v>1858</c:v>
                </c:pt>
                <c:pt idx="29">
                  <c:v>1859</c:v>
                </c:pt>
                <c:pt idx="30">
                  <c:v>1860</c:v>
                </c:pt>
                <c:pt idx="31">
                  <c:v>1861</c:v>
                </c:pt>
                <c:pt idx="32">
                  <c:v>1862</c:v>
                </c:pt>
                <c:pt idx="33">
                  <c:v>1863</c:v>
                </c:pt>
                <c:pt idx="34">
                  <c:v>1864</c:v>
                </c:pt>
                <c:pt idx="35">
                  <c:v>1865</c:v>
                </c:pt>
                <c:pt idx="36">
                  <c:v>1866</c:v>
                </c:pt>
                <c:pt idx="37">
                  <c:v>1867</c:v>
                </c:pt>
                <c:pt idx="38">
                  <c:v>1868</c:v>
                </c:pt>
                <c:pt idx="39">
                  <c:v>1869</c:v>
                </c:pt>
                <c:pt idx="40">
                  <c:v>1870</c:v>
                </c:pt>
                <c:pt idx="41">
                  <c:v>1871</c:v>
                </c:pt>
                <c:pt idx="42">
                  <c:v>1872</c:v>
                </c:pt>
                <c:pt idx="43">
                  <c:v>1873</c:v>
                </c:pt>
                <c:pt idx="44">
                  <c:v>1874</c:v>
                </c:pt>
                <c:pt idx="45">
                  <c:v>1875</c:v>
                </c:pt>
                <c:pt idx="46">
                  <c:v>1876</c:v>
                </c:pt>
                <c:pt idx="47">
                  <c:v>1877</c:v>
                </c:pt>
                <c:pt idx="48">
                  <c:v>1878</c:v>
                </c:pt>
                <c:pt idx="49">
                  <c:v>1879</c:v>
                </c:pt>
                <c:pt idx="50">
                  <c:v>1880</c:v>
                </c:pt>
                <c:pt idx="51">
                  <c:v>1881</c:v>
                </c:pt>
                <c:pt idx="52">
                  <c:v>1882</c:v>
                </c:pt>
                <c:pt idx="53">
                  <c:v>1883</c:v>
                </c:pt>
                <c:pt idx="54">
                  <c:v>1884</c:v>
                </c:pt>
                <c:pt idx="55">
                  <c:v>1885</c:v>
                </c:pt>
                <c:pt idx="56">
                  <c:v>1886</c:v>
                </c:pt>
                <c:pt idx="57">
                  <c:v>1887</c:v>
                </c:pt>
                <c:pt idx="58">
                  <c:v>1888</c:v>
                </c:pt>
                <c:pt idx="59">
                  <c:v>1889</c:v>
                </c:pt>
                <c:pt idx="60">
                  <c:v>1890</c:v>
                </c:pt>
                <c:pt idx="61">
                  <c:v>1891</c:v>
                </c:pt>
                <c:pt idx="62">
                  <c:v>1892</c:v>
                </c:pt>
                <c:pt idx="63">
                  <c:v>1893</c:v>
                </c:pt>
                <c:pt idx="64">
                  <c:v>1894</c:v>
                </c:pt>
                <c:pt idx="65">
                  <c:v>1895</c:v>
                </c:pt>
                <c:pt idx="66">
                  <c:v>1896</c:v>
                </c:pt>
                <c:pt idx="67">
                  <c:v>1897</c:v>
                </c:pt>
                <c:pt idx="68">
                  <c:v>1898</c:v>
                </c:pt>
                <c:pt idx="69">
                  <c:v>1899</c:v>
                </c:pt>
                <c:pt idx="70">
                  <c:v>1900</c:v>
                </c:pt>
                <c:pt idx="71">
                  <c:v>1901</c:v>
                </c:pt>
                <c:pt idx="72">
                  <c:v>1902</c:v>
                </c:pt>
                <c:pt idx="73">
                  <c:v>1903</c:v>
                </c:pt>
                <c:pt idx="74">
                  <c:v>1904</c:v>
                </c:pt>
                <c:pt idx="75">
                  <c:v>1905</c:v>
                </c:pt>
                <c:pt idx="76">
                  <c:v>1906</c:v>
                </c:pt>
                <c:pt idx="77">
                  <c:v>1907</c:v>
                </c:pt>
                <c:pt idx="78">
                  <c:v>1908</c:v>
                </c:pt>
                <c:pt idx="79">
                  <c:v>1909</c:v>
                </c:pt>
                <c:pt idx="80">
                  <c:v>1910</c:v>
                </c:pt>
                <c:pt idx="81">
                  <c:v>1911</c:v>
                </c:pt>
                <c:pt idx="82">
                  <c:v>1912</c:v>
                </c:pt>
                <c:pt idx="83">
                  <c:v>1913</c:v>
                </c:pt>
                <c:pt idx="84">
                  <c:v>1914</c:v>
                </c:pt>
                <c:pt idx="85">
                  <c:v>1915</c:v>
                </c:pt>
                <c:pt idx="86">
                  <c:v>1916</c:v>
                </c:pt>
                <c:pt idx="87">
                  <c:v>1917</c:v>
                </c:pt>
                <c:pt idx="88">
                  <c:v>1918</c:v>
                </c:pt>
                <c:pt idx="89">
                  <c:v>1919</c:v>
                </c:pt>
                <c:pt idx="90">
                  <c:v>1920</c:v>
                </c:pt>
                <c:pt idx="91">
                  <c:v>1921</c:v>
                </c:pt>
                <c:pt idx="92">
                  <c:v>1922</c:v>
                </c:pt>
                <c:pt idx="93">
                  <c:v>1923</c:v>
                </c:pt>
                <c:pt idx="94">
                  <c:v>1924</c:v>
                </c:pt>
                <c:pt idx="95">
                  <c:v>1925</c:v>
                </c:pt>
                <c:pt idx="96">
                  <c:v>1926</c:v>
                </c:pt>
                <c:pt idx="97">
                  <c:v>1927</c:v>
                </c:pt>
                <c:pt idx="98">
                  <c:v>1928</c:v>
                </c:pt>
                <c:pt idx="99">
                  <c:v>1929</c:v>
                </c:pt>
                <c:pt idx="100">
                  <c:v>1930</c:v>
                </c:pt>
                <c:pt idx="101">
                  <c:v>1931</c:v>
                </c:pt>
                <c:pt idx="102">
                  <c:v>1932</c:v>
                </c:pt>
                <c:pt idx="103">
                  <c:v>1933</c:v>
                </c:pt>
                <c:pt idx="104">
                  <c:v>1934</c:v>
                </c:pt>
                <c:pt idx="105">
                  <c:v>1935</c:v>
                </c:pt>
                <c:pt idx="106">
                  <c:v>1936</c:v>
                </c:pt>
                <c:pt idx="107">
                  <c:v>1937</c:v>
                </c:pt>
                <c:pt idx="108">
                  <c:v>1938</c:v>
                </c:pt>
                <c:pt idx="109">
                  <c:v>1939</c:v>
                </c:pt>
                <c:pt idx="110">
                  <c:v>1940</c:v>
                </c:pt>
                <c:pt idx="111">
                  <c:v>1941</c:v>
                </c:pt>
                <c:pt idx="112">
                  <c:v>1942</c:v>
                </c:pt>
                <c:pt idx="113">
                  <c:v>1943</c:v>
                </c:pt>
                <c:pt idx="114">
                  <c:v>1944</c:v>
                </c:pt>
                <c:pt idx="115">
                  <c:v>1945</c:v>
                </c:pt>
                <c:pt idx="116">
                  <c:v>1946</c:v>
                </c:pt>
                <c:pt idx="117">
                  <c:v>1947</c:v>
                </c:pt>
                <c:pt idx="118">
                  <c:v>1948</c:v>
                </c:pt>
                <c:pt idx="119">
                  <c:v>1949</c:v>
                </c:pt>
                <c:pt idx="120">
                  <c:v>1950</c:v>
                </c:pt>
                <c:pt idx="121">
                  <c:v>1951</c:v>
                </c:pt>
                <c:pt idx="122">
                  <c:v>1952</c:v>
                </c:pt>
                <c:pt idx="123">
                  <c:v>1953</c:v>
                </c:pt>
                <c:pt idx="124">
                  <c:v>1954</c:v>
                </c:pt>
                <c:pt idx="125">
                  <c:v>1955</c:v>
                </c:pt>
                <c:pt idx="126">
                  <c:v>1956</c:v>
                </c:pt>
                <c:pt idx="127">
                  <c:v>1957</c:v>
                </c:pt>
                <c:pt idx="128">
                  <c:v>1958</c:v>
                </c:pt>
                <c:pt idx="129">
                  <c:v>1959</c:v>
                </c:pt>
                <c:pt idx="130">
                  <c:v>1960</c:v>
                </c:pt>
                <c:pt idx="131">
                  <c:v>1961</c:v>
                </c:pt>
                <c:pt idx="132">
                  <c:v>1962</c:v>
                </c:pt>
                <c:pt idx="133">
                  <c:v>1963</c:v>
                </c:pt>
                <c:pt idx="134">
                  <c:v>1964</c:v>
                </c:pt>
                <c:pt idx="135">
                  <c:v>1965</c:v>
                </c:pt>
                <c:pt idx="136">
                  <c:v>1966</c:v>
                </c:pt>
                <c:pt idx="137">
                  <c:v>1967</c:v>
                </c:pt>
                <c:pt idx="138">
                  <c:v>1968</c:v>
                </c:pt>
                <c:pt idx="139">
                  <c:v>1969</c:v>
                </c:pt>
                <c:pt idx="140">
                  <c:v>1970</c:v>
                </c:pt>
                <c:pt idx="141">
                  <c:v>1971</c:v>
                </c:pt>
                <c:pt idx="142">
                  <c:v>1972</c:v>
                </c:pt>
                <c:pt idx="143">
                  <c:v>1973</c:v>
                </c:pt>
                <c:pt idx="144">
                  <c:v>1974</c:v>
                </c:pt>
                <c:pt idx="145">
                  <c:v>1975</c:v>
                </c:pt>
                <c:pt idx="146">
                  <c:v>1976</c:v>
                </c:pt>
                <c:pt idx="147">
                  <c:v>1977</c:v>
                </c:pt>
                <c:pt idx="148">
                  <c:v>1978</c:v>
                </c:pt>
                <c:pt idx="149">
                  <c:v>1979</c:v>
                </c:pt>
                <c:pt idx="150">
                  <c:v>1980</c:v>
                </c:pt>
                <c:pt idx="151">
                  <c:v>1981</c:v>
                </c:pt>
                <c:pt idx="152">
                  <c:v>1982</c:v>
                </c:pt>
                <c:pt idx="153">
                  <c:v>1983</c:v>
                </c:pt>
                <c:pt idx="154">
                  <c:v>1984</c:v>
                </c:pt>
                <c:pt idx="155">
                  <c:v>1985</c:v>
                </c:pt>
                <c:pt idx="156">
                  <c:v>1986</c:v>
                </c:pt>
                <c:pt idx="157">
                  <c:v>1987</c:v>
                </c:pt>
                <c:pt idx="158">
                  <c:v>1988</c:v>
                </c:pt>
                <c:pt idx="159">
                  <c:v>1989</c:v>
                </c:pt>
                <c:pt idx="160">
                  <c:v>1990</c:v>
                </c:pt>
                <c:pt idx="161">
                  <c:v>1991</c:v>
                </c:pt>
                <c:pt idx="162">
                  <c:v>1992</c:v>
                </c:pt>
                <c:pt idx="163">
                  <c:v>1993</c:v>
                </c:pt>
                <c:pt idx="164">
                  <c:v>1994</c:v>
                </c:pt>
                <c:pt idx="165">
                  <c:v>1995</c:v>
                </c:pt>
                <c:pt idx="166">
                  <c:v>1996</c:v>
                </c:pt>
                <c:pt idx="167">
                  <c:v>1997</c:v>
                </c:pt>
                <c:pt idx="168">
                  <c:v>1998</c:v>
                </c:pt>
                <c:pt idx="169">
                  <c:v>1999</c:v>
                </c:pt>
                <c:pt idx="170">
                  <c:v>2000</c:v>
                </c:pt>
                <c:pt idx="171">
                  <c:v>2001</c:v>
                </c:pt>
                <c:pt idx="172">
                  <c:v>2002</c:v>
                </c:pt>
                <c:pt idx="173">
                  <c:v>2003</c:v>
                </c:pt>
                <c:pt idx="174">
                  <c:v>2004</c:v>
                </c:pt>
                <c:pt idx="175">
                  <c:v>2005</c:v>
                </c:pt>
                <c:pt idx="176">
                  <c:v>2006</c:v>
                </c:pt>
                <c:pt idx="177">
                  <c:v>2007</c:v>
                </c:pt>
                <c:pt idx="178">
                  <c:v>2008</c:v>
                </c:pt>
                <c:pt idx="179">
                  <c:v>2009</c:v>
                </c:pt>
                <c:pt idx="180">
                  <c:v>2010</c:v>
                </c:pt>
                <c:pt idx="181" formatCode="#,##0">
                  <c:v>2011</c:v>
                </c:pt>
                <c:pt idx="182" formatCode="#,##0">
                  <c:v>2012</c:v>
                </c:pt>
                <c:pt idx="183" formatCode="#,##0">
                  <c:v>2013</c:v>
                </c:pt>
                <c:pt idx="184" formatCode="#,##0">
                  <c:v>2014</c:v>
                </c:pt>
              </c:numCache>
            </c:numRef>
          </c:cat>
          <c:val>
            <c:numRef>
              <c:f>PerCapitaGDPUpdate!$AD$53:$AD$237</c:f>
              <c:numCache>
                <c:formatCode>#\ ##0.0</c:formatCode>
                <c:ptCount val="185"/>
                <c:pt idx="0">
                  <c:v>-2.3093978191095492</c:v>
                </c:pt>
                <c:pt idx="1">
                  <c:v>-12.02795456328144</c:v>
                </c:pt>
                <c:pt idx="2">
                  <c:v>-13.016078587128121</c:v>
                </c:pt>
                <c:pt idx="3">
                  <c:v>-3.5339788841690418</c:v>
                </c:pt>
                <c:pt idx="4">
                  <c:v>-1.3371746671801961</c:v>
                </c:pt>
                <c:pt idx="5">
                  <c:v>-8.9673949577311447</c:v>
                </c:pt>
                <c:pt idx="6">
                  <c:v>-10.911480131666551</c:v>
                </c:pt>
                <c:pt idx="7">
                  <c:v>-11.352676057247219</c:v>
                </c:pt>
                <c:pt idx="8">
                  <c:v>-12.61779694062507</c:v>
                </c:pt>
                <c:pt idx="9">
                  <c:v>-10.45151563624124</c:v>
                </c:pt>
                <c:pt idx="10">
                  <c:v>-6.2625045023614252</c:v>
                </c:pt>
                <c:pt idx="11">
                  <c:v>-3.195657558692655</c:v>
                </c:pt>
                <c:pt idx="12">
                  <c:v>-0.78599526933029695</c:v>
                </c:pt>
                <c:pt idx="13">
                  <c:v>-3.429736982377507</c:v>
                </c:pt>
                <c:pt idx="14">
                  <c:v>-5.0985419991034897</c:v>
                </c:pt>
                <c:pt idx="15">
                  <c:v>-1.6515324552838331</c:v>
                </c:pt>
                <c:pt idx="16">
                  <c:v>-1.2381049458590749</c:v>
                </c:pt>
                <c:pt idx="17">
                  <c:v>-6.2256720888455126</c:v>
                </c:pt>
                <c:pt idx="18">
                  <c:v>-13.925425798647231</c:v>
                </c:pt>
                <c:pt idx="19">
                  <c:v>-13.599166466848301</c:v>
                </c:pt>
                <c:pt idx="20">
                  <c:v>-9.7495941414938478</c:v>
                </c:pt>
                <c:pt idx="21">
                  <c:v>-7.6205264133976867</c:v>
                </c:pt>
                <c:pt idx="22">
                  <c:v>-10.63939253277816</c:v>
                </c:pt>
                <c:pt idx="23">
                  <c:v>-8.0176341518519951</c:v>
                </c:pt>
                <c:pt idx="24">
                  <c:v>-4.966604984098999</c:v>
                </c:pt>
                <c:pt idx="25">
                  <c:v>-0.684646112535647</c:v>
                </c:pt>
                <c:pt idx="26">
                  <c:v>-6.3331118296845066</c:v>
                </c:pt>
                <c:pt idx="27">
                  <c:v>-12.69878898739791</c:v>
                </c:pt>
                <c:pt idx="28">
                  <c:v>-7.7159207741531057</c:v>
                </c:pt>
                <c:pt idx="29">
                  <c:v>-9.0336474730868144</c:v>
                </c:pt>
                <c:pt idx="30">
                  <c:v>-7.3093492716641002</c:v>
                </c:pt>
                <c:pt idx="31">
                  <c:v>-9.0834358268856601</c:v>
                </c:pt>
                <c:pt idx="32">
                  <c:v>-2.4765689245471361</c:v>
                </c:pt>
                <c:pt idx="33">
                  <c:v>-3.6192499895404731</c:v>
                </c:pt>
                <c:pt idx="34">
                  <c:v>-1.3588193885245901</c:v>
                </c:pt>
                <c:pt idx="35">
                  <c:v>2.3664512581578419</c:v>
                </c:pt>
                <c:pt idx="36">
                  <c:v>2.2875420654764551</c:v>
                </c:pt>
                <c:pt idx="37">
                  <c:v>4.7302515811803296</c:v>
                </c:pt>
                <c:pt idx="38">
                  <c:v>2.9995888082336331</c:v>
                </c:pt>
                <c:pt idx="39">
                  <c:v>5.3669112000450658</c:v>
                </c:pt>
                <c:pt idx="40">
                  <c:v>2.0829741368338932</c:v>
                </c:pt>
                <c:pt idx="41">
                  <c:v>2.2942241754932309</c:v>
                </c:pt>
                <c:pt idx="42">
                  <c:v>4.2905538060683446</c:v>
                </c:pt>
                <c:pt idx="43">
                  <c:v>3.16674365415841</c:v>
                </c:pt>
                <c:pt idx="44">
                  <c:v>4.9057881110951671</c:v>
                </c:pt>
                <c:pt idx="45">
                  <c:v>4.3829070694606056</c:v>
                </c:pt>
                <c:pt idx="46">
                  <c:v>7.0952780841693901</c:v>
                </c:pt>
                <c:pt idx="47">
                  <c:v>6.1578929733600836</c:v>
                </c:pt>
                <c:pt idx="48">
                  <c:v>-0.472376350316284</c:v>
                </c:pt>
                <c:pt idx="49">
                  <c:v>0.83646608659757604</c:v>
                </c:pt>
                <c:pt idx="50">
                  <c:v>0.37092272754004602</c:v>
                </c:pt>
                <c:pt idx="51">
                  <c:v>-0.98313938391143496</c:v>
                </c:pt>
                <c:pt idx="52">
                  <c:v>-0.80240699874503096</c:v>
                </c:pt>
                <c:pt idx="53">
                  <c:v>-4.8065278648876086</c:v>
                </c:pt>
                <c:pt idx="54">
                  <c:v>-3.2643900847079901</c:v>
                </c:pt>
                <c:pt idx="55">
                  <c:v>-3.9106865324959879</c:v>
                </c:pt>
                <c:pt idx="56">
                  <c:v>-3.9528855526929201</c:v>
                </c:pt>
                <c:pt idx="57">
                  <c:v>-5.6845833626882341</c:v>
                </c:pt>
                <c:pt idx="58">
                  <c:v>-2.4148801251389962</c:v>
                </c:pt>
                <c:pt idx="59">
                  <c:v>-0.75099981435598995</c:v>
                </c:pt>
                <c:pt idx="60">
                  <c:v>2.492007220525561</c:v>
                </c:pt>
                <c:pt idx="61">
                  <c:v>2.0003148072759598</c:v>
                </c:pt>
                <c:pt idx="62">
                  <c:v>4.9897438124336002</c:v>
                </c:pt>
                <c:pt idx="63">
                  <c:v>7.752018359173185</c:v>
                </c:pt>
                <c:pt idx="64">
                  <c:v>4.7604178124694352</c:v>
                </c:pt>
                <c:pt idx="65">
                  <c:v>4.8826759495553356</c:v>
                </c:pt>
                <c:pt idx="66">
                  <c:v>3.4601478162033632</c:v>
                </c:pt>
                <c:pt idx="67">
                  <c:v>8.5400884474106107</c:v>
                </c:pt>
                <c:pt idx="68">
                  <c:v>3.3782550386600021</c:v>
                </c:pt>
                <c:pt idx="69">
                  <c:v>3.205984010686457</c:v>
                </c:pt>
                <c:pt idx="70">
                  <c:v>3.052513474194062</c:v>
                </c:pt>
                <c:pt idx="71">
                  <c:v>4.5689615811188986</c:v>
                </c:pt>
                <c:pt idx="72">
                  <c:v>3.6438064177137131</c:v>
                </c:pt>
                <c:pt idx="73">
                  <c:v>0.53498126524580403</c:v>
                </c:pt>
                <c:pt idx="74">
                  <c:v>-1.278252293081616</c:v>
                </c:pt>
                <c:pt idx="75">
                  <c:v>-2.0771854034696502</c:v>
                </c:pt>
                <c:pt idx="76">
                  <c:v>-2.4046984318759508</c:v>
                </c:pt>
                <c:pt idx="77">
                  <c:v>-1.8351045826333729</c:v>
                </c:pt>
                <c:pt idx="78">
                  <c:v>-0.45724342043508298</c:v>
                </c:pt>
                <c:pt idx="79">
                  <c:v>-2.9258532373774289</c:v>
                </c:pt>
                <c:pt idx="80">
                  <c:v>-1.87604861089119</c:v>
                </c:pt>
                <c:pt idx="81">
                  <c:v>-3.5215074056433542</c:v>
                </c:pt>
                <c:pt idx="82">
                  <c:v>-2.1858813837809632</c:v>
                </c:pt>
                <c:pt idx="83">
                  <c:v>0.66027698696093895</c:v>
                </c:pt>
                <c:pt idx="84">
                  <c:v>2.771509348653955</c:v>
                </c:pt>
                <c:pt idx="85">
                  <c:v>6.7522128533895387</c:v>
                </c:pt>
                <c:pt idx="86">
                  <c:v>6.2525781583368936</c:v>
                </c:pt>
                <c:pt idx="87">
                  <c:v>-1.1543398224535539</c:v>
                </c:pt>
                <c:pt idx="88">
                  <c:v>-4.4976166148657626</c:v>
                </c:pt>
                <c:pt idx="89">
                  <c:v>7.81358537620312</c:v>
                </c:pt>
                <c:pt idx="90">
                  <c:v>8.4638527603577902</c:v>
                </c:pt>
                <c:pt idx="91">
                  <c:v>-5.7437786136558469</c:v>
                </c:pt>
                <c:pt idx="92">
                  <c:v>-3.9403026528997409</c:v>
                </c:pt>
                <c:pt idx="93">
                  <c:v>-4.5103710694943668</c:v>
                </c:pt>
                <c:pt idx="94">
                  <c:v>-10.74128000649603</c:v>
                </c:pt>
                <c:pt idx="95">
                  <c:v>-10.360751729330881</c:v>
                </c:pt>
                <c:pt idx="96">
                  <c:v>-12.02467831704279</c:v>
                </c:pt>
                <c:pt idx="97">
                  <c:v>-12.4137322571715</c:v>
                </c:pt>
                <c:pt idx="98">
                  <c:v>-11.925637031066801</c:v>
                </c:pt>
                <c:pt idx="99">
                  <c:v>-7.3288416465093746</c:v>
                </c:pt>
                <c:pt idx="100">
                  <c:v>0.24781965010478599</c:v>
                </c:pt>
                <c:pt idx="101">
                  <c:v>1.2019473789786299</c:v>
                </c:pt>
                <c:pt idx="102">
                  <c:v>1.351708548392816</c:v>
                </c:pt>
                <c:pt idx="103">
                  <c:v>0.77589961178550204</c:v>
                </c:pt>
                <c:pt idx="104">
                  <c:v>0.97995998724149702</c:v>
                </c:pt>
                <c:pt idx="105">
                  <c:v>2.424106418111371</c:v>
                </c:pt>
                <c:pt idx="106">
                  <c:v>5.8487299356464462</c:v>
                </c:pt>
                <c:pt idx="107">
                  <c:v>4.6125680459903728</c:v>
                </c:pt>
                <c:pt idx="108">
                  <c:v>5.7707285682902176</c:v>
                </c:pt>
                <c:pt idx="109">
                  <c:v>4.1934599428109456</c:v>
                </c:pt>
                <c:pt idx="110">
                  <c:v>-0.65115255290223395</c:v>
                </c:pt>
                <c:pt idx="111">
                  <c:v>2.6485562056338452</c:v>
                </c:pt>
                <c:pt idx="112">
                  <c:v>-1.6543810286060441</c:v>
                </c:pt>
                <c:pt idx="113">
                  <c:v>-4.7617455378264646</c:v>
                </c:pt>
                <c:pt idx="114">
                  <c:v>-5.7856246492335224</c:v>
                </c:pt>
                <c:pt idx="115">
                  <c:v>7.7758793035486171</c:v>
                </c:pt>
                <c:pt idx="116">
                  <c:v>9.2138294484473526</c:v>
                </c:pt>
                <c:pt idx="117">
                  <c:v>14.10010406322546</c:v>
                </c:pt>
                <c:pt idx="118">
                  <c:v>14.20718320013745</c:v>
                </c:pt>
                <c:pt idx="119">
                  <c:v>8.2815560409394315</c:v>
                </c:pt>
                <c:pt idx="120">
                  <c:v>6.1364749719912046</c:v>
                </c:pt>
                <c:pt idx="121">
                  <c:v>5.8150494391007168</c:v>
                </c:pt>
                <c:pt idx="122">
                  <c:v>6.9584736215644538</c:v>
                </c:pt>
                <c:pt idx="123">
                  <c:v>5.6662090824152411</c:v>
                </c:pt>
                <c:pt idx="124">
                  <c:v>5.7479035064188686</c:v>
                </c:pt>
                <c:pt idx="125">
                  <c:v>2.7190992577694968</c:v>
                </c:pt>
                <c:pt idx="126">
                  <c:v>4.062290415570537</c:v>
                </c:pt>
                <c:pt idx="127">
                  <c:v>2.741868385019619</c:v>
                </c:pt>
                <c:pt idx="128">
                  <c:v>0.36568913933665598</c:v>
                </c:pt>
                <c:pt idx="129">
                  <c:v>-7.7132968683224501E-2</c:v>
                </c:pt>
                <c:pt idx="130">
                  <c:v>8.4229322473672305E-2</c:v>
                </c:pt>
                <c:pt idx="131">
                  <c:v>1.8578353191655239</c:v>
                </c:pt>
                <c:pt idx="132">
                  <c:v>-0.27408168768712199</c:v>
                </c:pt>
                <c:pt idx="133">
                  <c:v>-0.866681294589144</c:v>
                </c:pt>
                <c:pt idx="134">
                  <c:v>-2.508416785045009</c:v>
                </c:pt>
                <c:pt idx="135">
                  <c:v>-1.7970072630536851</c:v>
                </c:pt>
                <c:pt idx="136">
                  <c:v>-1.4401381359387071</c:v>
                </c:pt>
                <c:pt idx="137">
                  <c:v>0.436441958326794</c:v>
                </c:pt>
                <c:pt idx="138">
                  <c:v>-2.4485685162869308</c:v>
                </c:pt>
                <c:pt idx="139">
                  <c:v>-3.8854483045858661</c:v>
                </c:pt>
                <c:pt idx="140">
                  <c:v>-6.5086661795615397</c:v>
                </c:pt>
                <c:pt idx="141">
                  <c:v>-4.7153809688146309</c:v>
                </c:pt>
                <c:pt idx="142">
                  <c:v>-4.200246332962454</c:v>
                </c:pt>
                <c:pt idx="143">
                  <c:v>-5.01350128111513</c:v>
                </c:pt>
                <c:pt idx="144">
                  <c:v>-2.9997447746505261</c:v>
                </c:pt>
                <c:pt idx="145">
                  <c:v>1.239307151567526</c:v>
                </c:pt>
                <c:pt idx="146">
                  <c:v>2.6765652531175239</c:v>
                </c:pt>
                <c:pt idx="147">
                  <c:v>4.9677640512645782</c:v>
                </c:pt>
                <c:pt idx="148">
                  <c:v>5.7031277628994301</c:v>
                </c:pt>
                <c:pt idx="149">
                  <c:v>8.0756490302738229</c:v>
                </c:pt>
                <c:pt idx="150">
                  <c:v>12.991042661462799</c:v>
                </c:pt>
                <c:pt idx="151">
                  <c:v>14.52551456015745</c:v>
                </c:pt>
                <c:pt idx="152">
                  <c:v>14.47558009360246</c:v>
                </c:pt>
                <c:pt idx="153">
                  <c:v>17.2664793171468</c:v>
                </c:pt>
                <c:pt idx="154">
                  <c:v>20.843744779870431</c:v>
                </c:pt>
                <c:pt idx="155">
                  <c:v>24.21953205170848</c:v>
                </c:pt>
                <c:pt idx="156">
                  <c:v>26.018657565703649</c:v>
                </c:pt>
                <c:pt idx="157">
                  <c:v>25.952657174256078</c:v>
                </c:pt>
                <c:pt idx="158">
                  <c:v>21.46615309914937</c:v>
                </c:pt>
                <c:pt idx="159">
                  <c:v>19.016164608291071</c:v>
                </c:pt>
                <c:pt idx="160">
                  <c:v>20.092342273917168</c:v>
                </c:pt>
                <c:pt idx="161">
                  <c:v>22.51716790813563</c:v>
                </c:pt>
                <c:pt idx="162">
                  <c:v>25.3640289534369</c:v>
                </c:pt>
                <c:pt idx="163">
                  <c:v>28.59749030297192</c:v>
                </c:pt>
                <c:pt idx="164">
                  <c:v>30.506713351859101</c:v>
                </c:pt>
                <c:pt idx="165">
                  <c:v>31.903579142478261</c:v>
                </c:pt>
                <c:pt idx="166">
                  <c:v>35.383997266427933</c:v>
                </c:pt>
                <c:pt idx="167">
                  <c:v>37.785675028156547</c:v>
                </c:pt>
                <c:pt idx="168">
                  <c:v>36.618259492930449</c:v>
                </c:pt>
                <c:pt idx="169">
                  <c:v>34.435158815036502</c:v>
                </c:pt>
                <c:pt idx="170">
                  <c:v>33.389574521903313</c:v>
                </c:pt>
                <c:pt idx="171">
                  <c:v>34.068227807688643</c:v>
                </c:pt>
                <c:pt idx="172">
                  <c:v>34.82027492217788</c:v>
                </c:pt>
                <c:pt idx="173">
                  <c:v>34.634244161442858</c:v>
                </c:pt>
                <c:pt idx="174">
                  <c:v>37.057666943051863</c:v>
                </c:pt>
                <c:pt idx="175">
                  <c:v>38.417681902509337</c:v>
                </c:pt>
                <c:pt idx="176">
                  <c:v>37.46145235956493</c:v>
                </c:pt>
                <c:pt idx="177">
                  <c:v>37.210137212033999</c:v>
                </c:pt>
                <c:pt idx="178">
                  <c:v>37.166287992927913</c:v>
                </c:pt>
                <c:pt idx="179">
                  <c:v>40.311370570208183</c:v>
                </c:pt>
                <c:pt idx="180">
                  <c:v>38.701845778332427</c:v>
                </c:pt>
                <c:pt idx="181">
                  <c:v>37.747162474056957</c:v>
                </c:pt>
                <c:pt idx="182">
                  <c:v>42.177221970710043</c:v>
                </c:pt>
                <c:pt idx="183">
                  <c:v>43.172462524505001</c:v>
                </c:pt>
                <c:pt idx="184">
                  <c:v>44.444478479806378</c:v>
                </c:pt>
              </c:numCache>
            </c:numRef>
          </c:val>
          <c:smooth val="0"/>
        </c:ser>
        <c:ser>
          <c:idx val="2"/>
          <c:order val="1"/>
          <c:tx>
            <c:strRef>
              <c:f>PerCapitaGDPUpdate!$AE$52</c:f>
              <c:strCache>
                <c:ptCount val="1"/>
                <c:pt idx="0">
                  <c:v>Filtrert</c:v>
                </c:pt>
              </c:strCache>
            </c:strRef>
          </c:tx>
          <c:spPr>
            <a:ln w="19050">
              <a:solidFill>
                <a:srgbClr val="0000FF"/>
              </a:solidFill>
            </a:ln>
          </c:spPr>
          <c:marker>
            <c:symbol val="none"/>
          </c:marker>
          <c:cat>
            <c:numRef>
              <c:f>PerCapitaGDPUpdate!$AB$53:$AB$237</c:f>
              <c:numCache>
                <c:formatCode>General</c:formatCode>
                <c:ptCount val="185"/>
                <c:pt idx="0">
                  <c:v>1830</c:v>
                </c:pt>
                <c:pt idx="1">
                  <c:v>1831</c:v>
                </c:pt>
                <c:pt idx="2">
                  <c:v>1832</c:v>
                </c:pt>
                <c:pt idx="3">
                  <c:v>1833</c:v>
                </c:pt>
                <c:pt idx="4">
                  <c:v>1834</c:v>
                </c:pt>
                <c:pt idx="5">
                  <c:v>1835</c:v>
                </c:pt>
                <c:pt idx="6">
                  <c:v>1836</c:v>
                </c:pt>
                <c:pt idx="7">
                  <c:v>1837</c:v>
                </c:pt>
                <c:pt idx="8">
                  <c:v>1838</c:v>
                </c:pt>
                <c:pt idx="9">
                  <c:v>1839</c:v>
                </c:pt>
                <c:pt idx="10">
                  <c:v>1840</c:v>
                </c:pt>
                <c:pt idx="11">
                  <c:v>1841</c:v>
                </c:pt>
                <c:pt idx="12">
                  <c:v>1842</c:v>
                </c:pt>
                <c:pt idx="13">
                  <c:v>1843</c:v>
                </c:pt>
                <c:pt idx="14">
                  <c:v>1844</c:v>
                </c:pt>
                <c:pt idx="15">
                  <c:v>1845</c:v>
                </c:pt>
                <c:pt idx="16">
                  <c:v>1846</c:v>
                </c:pt>
                <c:pt idx="17">
                  <c:v>1847</c:v>
                </c:pt>
                <c:pt idx="18">
                  <c:v>1848</c:v>
                </c:pt>
                <c:pt idx="19">
                  <c:v>1849</c:v>
                </c:pt>
                <c:pt idx="20">
                  <c:v>1850</c:v>
                </c:pt>
                <c:pt idx="21">
                  <c:v>1851</c:v>
                </c:pt>
                <c:pt idx="22">
                  <c:v>1852</c:v>
                </c:pt>
                <c:pt idx="23">
                  <c:v>1853</c:v>
                </c:pt>
                <c:pt idx="24">
                  <c:v>1854</c:v>
                </c:pt>
                <c:pt idx="25">
                  <c:v>1855</c:v>
                </c:pt>
                <c:pt idx="26">
                  <c:v>1856</c:v>
                </c:pt>
                <c:pt idx="27">
                  <c:v>1857</c:v>
                </c:pt>
                <c:pt idx="28">
                  <c:v>1858</c:v>
                </c:pt>
                <c:pt idx="29">
                  <c:v>1859</c:v>
                </c:pt>
                <c:pt idx="30">
                  <c:v>1860</c:v>
                </c:pt>
                <c:pt idx="31">
                  <c:v>1861</c:v>
                </c:pt>
                <c:pt idx="32">
                  <c:v>1862</c:v>
                </c:pt>
                <c:pt idx="33">
                  <c:v>1863</c:v>
                </c:pt>
                <c:pt idx="34">
                  <c:v>1864</c:v>
                </c:pt>
                <c:pt idx="35">
                  <c:v>1865</c:v>
                </c:pt>
                <c:pt idx="36">
                  <c:v>1866</c:v>
                </c:pt>
                <c:pt idx="37">
                  <c:v>1867</c:v>
                </c:pt>
                <c:pt idx="38">
                  <c:v>1868</c:v>
                </c:pt>
                <c:pt idx="39">
                  <c:v>1869</c:v>
                </c:pt>
                <c:pt idx="40">
                  <c:v>1870</c:v>
                </c:pt>
                <c:pt idx="41">
                  <c:v>1871</c:v>
                </c:pt>
                <c:pt idx="42">
                  <c:v>1872</c:v>
                </c:pt>
                <c:pt idx="43">
                  <c:v>1873</c:v>
                </c:pt>
                <c:pt idx="44">
                  <c:v>1874</c:v>
                </c:pt>
                <c:pt idx="45">
                  <c:v>1875</c:v>
                </c:pt>
                <c:pt idx="46">
                  <c:v>1876</c:v>
                </c:pt>
                <c:pt idx="47">
                  <c:v>1877</c:v>
                </c:pt>
                <c:pt idx="48">
                  <c:v>1878</c:v>
                </c:pt>
                <c:pt idx="49">
                  <c:v>1879</c:v>
                </c:pt>
                <c:pt idx="50">
                  <c:v>1880</c:v>
                </c:pt>
                <c:pt idx="51">
                  <c:v>1881</c:v>
                </c:pt>
                <c:pt idx="52">
                  <c:v>1882</c:v>
                </c:pt>
                <c:pt idx="53">
                  <c:v>1883</c:v>
                </c:pt>
                <c:pt idx="54">
                  <c:v>1884</c:v>
                </c:pt>
                <c:pt idx="55">
                  <c:v>1885</c:v>
                </c:pt>
                <c:pt idx="56">
                  <c:v>1886</c:v>
                </c:pt>
                <c:pt idx="57">
                  <c:v>1887</c:v>
                </c:pt>
                <c:pt idx="58">
                  <c:v>1888</c:v>
                </c:pt>
                <c:pt idx="59">
                  <c:v>1889</c:v>
                </c:pt>
                <c:pt idx="60">
                  <c:v>1890</c:v>
                </c:pt>
                <c:pt idx="61">
                  <c:v>1891</c:v>
                </c:pt>
                <c:pt idx="62">
                  <c:v>1892</c:v>
                </c:pt>
                <c:pt idx="63">
                  <c:v>1893</c:v>
                </c:pt>
                <c:pt idx="64">
                  <c:v>1894</c:v>
                </c:pt>
                <c:pt idx="65">
                  <c:v>1895</c:v>
                </c:pt>
                <c:pt idx="66">
                  <c:v>1896</c:v>
                </c:pt>
                <c:pt idx="67">
                  <c:v>1897</c:v>
                </c:pt>
                <c:pt idx="68">
                  <c:v>1898</c:v>
                </c:pt>
                <c:pt idx="69">
                  <c:v>1899</c:v>
                </c:pt>
                <c:pt idx="70">
                  <c:v>1900</c:v>
                </c:pt>
                <c:pt idx="71">
                  <c:v>1901</c:v>
                </c:pt>
                <c:pt idx="72">
                  <c:v>1902</c:v>
                </c:pt>
                <c:pt idx="73">
                  <c:v>1903</c:v>
                </c:pt>
                <c:pt idx="74">
                  <c:v>1904</c:v>
                </c:pt>
                <c:pt idx="75">
                  <c:v>1905</c:v>
                </c:pt>
                <c:pt idx="76">
                  <c:v>1906</c:v>
                </c:pt>
                <c:pt idx="77">
                  <c:v>1907</c:v>
                </c:pt>
                <c:pt idx="78">
                  <c:v>1908</c:v>
                </c:pt>
                <c:pt idx="79">
                  <c:v>1909</c:v>
                </c:pt>
                <c:pt idx="80">
                  <c:v>1910</c:v>
                </c:pt>
                <c:pt idx="81">
                  <c:v>1911</c:v>
                </c:pt>
                <c:pt idx="82">
                  <c:v>1912</c:v>
                </c:pt>
                <c:pt idx="83">
                  <c:v>1913</c:v>
                </c:pt>
                <c:pt idx="84">
                  <c:v>1914</c:v>
                </c:pt>
                <c:pt idx="85">
                  <c:v>1915</c:v>
                </c:pt>
                <c:pt idx="86">
                  <c:v>1916</c:v>
                </c:pt>
                <c:pt idx="87">
                  <c:v>1917</c:v>
                </c:pt>
                <c:pt idx="88">
                  <c:v>1918</c:v>
                </c:pt>
                <c:pt idx="89">
                  <c:v>1919</c:v>
                </c:pt>
                <c:pt idx="90">
                  <c:v>1920</c:v>
                </c:pt>
                <c:pt idx="91">
                  <c:v>1921</c:v>
                </c:pt>
                <c:pt idx="92">
                  <c:v>1922</c:v>
                </c:pt>
                <c:pt idx="93">
                  <c:v>1923</c:v>
                </c:pt>
                <c:pt idx="94">
                  <c:v>1924</c:v>
                </c:pt>
                <c:pt idx="95">
                  <c:v>1925</c:v>
                </c:pt>
                <c:pt idx="96">
                  <c:v>1926</c:v>
                </c:pt>
                <c:pt idx="97">
                  <c:v>1927</c:v>
                </c:pt>
                <c:pt idx="98">
                  <c:v>1928</c:v>
                </c:pt>
                <c:pt idx="99">
                  <c:v>1929</c:v>
                </c:pt>
                <c:pt idx="100">
                  <c:v>1930</c:v>
                </c:pt>
                <c:pt idx="101">
                  <c:v>1931</c:v>
                </c:pt>
                <c:pt idx="102">
                  <c:v>1932</c:v>
                </c:pt>
                <c:pt idx="103">
                  <c:v>1933</c:v>
                </c:pt>
                <c:pt idx="104">
                  <c:v>1934</c:v>
                </c:pt>
                <c:pt idx="105">
                  <c:v>1935</c:v>
                </c:pt>
                <c:pt idx="106">
                  <c:v>1936</c:v>
                </c:pt>
                <c:pt idx="107">
                  <c:v>1937</c:v>
                </c:pt>
                <c:pt idx="108">
                  <c:v>1938</c:v>
                </c:pt>
                <c:pt idx="109">
                  <c:v>1939</c:v>
                </c:pt>
                <c:pt idx="110">
                  <c:v>1940</c:v>
                </c:pt>
                <c:pt idx="111">
                  <c:v>1941</c:v>
                </c:pt>
                <c:pt idx="112">
                  <c:v>1942</c:v>
                </c:pt>
                <c:pt idx="113">
                  <c:v>1943</c:v>
                </c:pt>
                <c:pt idx="114">
                  <c:v>1944</c:v>
                </c:pt>
                <c:pt idx="115">
                  <c:v>1945</c:v>
                </c:pt>
                <c:pt idx="116">
                  <c:v>1946</c:v>
                </c:pt>
                <c:pt idx="117">
                  <c:v>1947</c:v>
                </c:pt>
                <c:pt idx="118">
                  <c:v>1948</c:v>
                </c:pt>
                <c:pt idx="119">
                  <c:v>1949</c:v>
                </c:pt>
                <c:pt idx="120">
                  <c:v>1950</c:v>
                </c:pt>
                <c:pt idx="121">
                  <c:v>1951</c:v>
                </c:pt>
                <c:pt idx="122">
                  <c:v>1952</c:v>
                </c:pt>
                <c:pt idx="123">
                  <c:v>1953</c:v>
                </c:pt>
                <c:pt idx="124">
                  <c:v>1954</c:v>
                </c:pt>
                <c:pt idx="125">
                  <c:v>1955</c:v>
                </c:pt>
                <c:pt idx="126">
                  <c:v>1956</c:v>
                </c:pt>
                <c:pt idx="127">
                  <c:v>1957</c:v>
                </c:pt>
                <c:pt idx="128">
                  <c:v>1958</c:v>
                </c:pt>
                <c:pt idx="129">
                  <c:v>1959</c:v>
                </c:pt>
                <c:pt idx="130">
                  <c:v>1960</c:v>
                </c:pt>
                <c:pt idx="131">
                  <c:v>1961</c:v>
                </c:pt>
                <c:pt idx="132">
                  <c:v>1962</c:v>
                </c:pt>
                <c:pt idx="133">
                  <c:v>1963</c:v>
                </c:pt>
                <c:pt idx="134">
                  <c:v>1964</c:v>
                </c:pt>
                <c:pt idx="135">
                  <c:v>1965</c:v>
                </c:pt>
                <c:pt idx="136">
                  <c:v>1966</c:v>
                </c:pt>
                <c:pt idx="137">
                  <c:v>1967</c:v>
                </c:pt>
                <c:pt idx="138">
                  <c:v>1968</c:v>
                </c:pt>
                <c:pt idx="139">
                  <c:v>1969</c:v>
                </c:pt>
                <c:pt idx="140">
                  <c:v>1970</c:v>
                </c:pt>
                <c:pt idx="141">
                  <c:v>1971</c:v>
                </c:pt>
                <c:pt idx="142">
                  <c:v>1972</c:v>
                </c:pt>
                <c:pt idx="143">
                  <c:v>1973</c:v>
                </c:pt>
                <c:pt idx="144">
                  <c:v>1974</c:v>
                </c:pt>
                <c:pt idx="145">
                  <c:v>1975</c:v>
                </c:pt>
                <c:pt idx="146">
                  <c:v>1976</c:v>
                </c:pt>
                <c:pt idx="147">
                  <c:v>1977</c:v>
                </c:pt>
                <c:pt idx="148">
                  <c:v>1978</c:v>
                </c:pt>
                <c:pt idx="149">
                  <c:v>1979</c:v>
                </c:pt>
                <c:pt idx="150">
                  <c:v>1980</c:v>
                </c:pt>
                <c:pt idx="151">
                  <c:v>1981</c:v>
                </c:pt>
                <c:pt idx="152">
                  <c:v>1982</c:v>
                </c:pt>
                <c:pt idx="153">
                  <c:v>1983</c:v>
                </c:pt>
                <c:pt idx="154">
                  <c:v>1984</c:v>
                </c:pt>
                <c:pt idx="155">
                  <c:v>1985</c:v>
                </c:pt>
                <c:pt idx="156">
                  <c:v>1986</c:v>
                </c:pt>
                <c:pt idx="157">
                  <c:v>1987</c:v>
                </c:pt>
                <c:pt idx="158">
                  <c:v>1988</c:v>
                </c:pt>
                <c:pt idx="159">
                  <c:v>1989</c:v>
                </c:pt>
                <c:pt idx="160">
                  <c:v>1990</c:v>
                </c:pt>
                <c:pt idx="161">
                  <c:v>1991</c:v>
                </c:pt>
                <c:pt idx="162">
                  <c:v>1992</c:v>
                </c:pt>
                <c:pt idx="163">
                  <c:v>1993</c:v>
                </c:pt>
                <c:pt idx="164">
                  <c:v>1994</c:v>
                </c:pt>
                <c:pt idx="165">
                  <c:v>1995</c:v>
                </c:pt>
                <c:pt idx="166">
                  <c:v>1996</c:v>
                </c:pt>
                <c:pt idx="167">
                  <c:v>1997</c:v>
                </c:pt>
                <c:pt idx="168">
                  <c:v>1998</c:v>
                </c:pt>
                <c:pt idx="169">
                  <c:v>1999</c:v>
                </c:pt>
                <c:pt idx="170">
                  <c:v>2000</c:v>
                </c:pt>
                <c:pt idx="171">
                  <c:v>2001</c:v>
                </c:pt>
                <c:pt idx="172">
                  <c:v>2002</c:v>
                </c:pt>
                <c:pt idx="173">
                  <c:v>2003</c:v>
                </c:pt>
                <c:pt idx="174">
                  <c:v>2004</c:v>
                </c:pt>
                <c:pt idx="175">
                  <c:v>2005</c:v>
                </c:pt>
                <c:pt idx="176">
                  <c:v>2006</c:v>
                </c:pt>
                <c:pt idx="177">
                  <c:v>2007</c:v>
                </c:pt>
                <c:pt idx="178">
                  <c:v>2008</c:v>
                </c:pt>
                <c:pt idx="179">
                  <c:v>2009</c:v>
                </c:pt>
                <c:pt idx="180">
                  <c:v>2010</c:v>
                </c:pt>
                <c:pt idx="181" formatCode="#,##0">
                  <c:v>2011</c:v>
                </c:pt>
                <c:pt idx="182" formatCode="#,##0">
                  <c:v>2012</c:v>
                </c:pt>
                <c:pt idx="183" formatCode="#,##0">
                  <c:v>2013</c:v>
                </c:pt>
                <c:pt idx="184" formatCode="#,##0">
                  <c:v>2014</c:v>
                </c:pt>
              </c:numCache>
            </c:numRef>
          </c:cat>
          <c:val>
            <c:numRef>
              <c:f>PerCapitaGDPUpdate!$AE$53:$AE$237</c:f>
              <c:numCache>
                <c:formatCode>#\ ##0.0</c:formatCode>
                <c:ptCount val="185"/>
                <c:pt idx="0">
                  <c:v>-7.8435234040047304</c:v>
                </c:pt>
                <c:pt idx="1">
                  <c:v>-7.81724288386431</c:v>
                </c:pt>
                <c:pt idx="2">
                  <c:v>-7.78874871348994</c:v>
                </c:pt>
                <c:pt idx="3">
                  <c:v>-7.7575115273193891</c:v>
                </c:pt>
                <c:pt idx="4">
                  <c:v>-7.7250928917400161</c:v>
                </c:pt>
                <c:pt idx="5">
                  <c:v>-7.6913649600817307</c:v>
                </c:pt>
                <c:pt idx="6">
                  <c:v>-7.6536447183847462</c:v>
                </c:pt>
                <c:pt idx="7">
                  <c:v>-7.6097595646882956</c:v>
                </c:pt>
                <c:pt idx="8">
                  <c:v>-7.5588400311969366</c:v>
                </c:pt>
                <c:pt idx="9">
                  <c:v>-7.5015138167122446</c:v>
                </c:pt>
                <c:pt idx="10">
                  <c:v>-7.4404322027995757</c:v>
                </c:pt>
                <c:pt idx="11">
                  <c:v>-7.3794264717520823</c:v>
                </c:pt>
                <c:pt idx="12">
                  <c:v>-7.3218567347827506</c:v>
                </c:pt>
                <c:pt idx="13">
                  <c:v>-7.2694095955393481</c:v>
                </c:pt>
                <c:pt idx="14">
                  <c:v>-7.2211573130834461</c:v>
                </c:pt>
                <c:pt idx="15">
                  <c:v>-7.1746362774313361</c:v>
                </c:pt>
                <c:pt idx="16">
                  <c:v>-7.1265338324737773</c:v>
                </c:pt>
                <c:pt idx="17">
                  <c:v>-7.07132808057262</c:v>
                </c:pt>
                <c:pt idx="18">
                  <c:v>-7.0011417525350472</c:v>
                </c:pt>
                <c:pt idx="19">
                  <c:v>-6.9077593167715996</c:v>
                </c:pt>
                <c:pt idx="20">
                  <c:v>-6.7857349553112458</c:v>
                </c:pt>
                <c:pt idx="21">
                  <c:v>-6.63229941304298</c:v>
                </c:pt>
                <c:pt idx="22">
                  <c:v>-6.4458689785302656</c:v>
                </c:pt>
                <c:pt idx="23">
                  <c:v>-6.2252552311367069</c:v>
                </c:pt>
                <c:pt idx="24">
                  <c:v>-5.9709471596476558</c:v>
                </c:pt>
                <c:pt idx="25">
                  <c:v>-5.6841507044166688</c:v>
                </c:pt>
                <c:pt idx="26">
                  <c:v>-5.3656700689271339</c:v>
                </c:pt>
                <c:pt idx="27">
                  <c:v>-5.0143096548256798</c:v>
                </c:pt>
                <c:pt idx="28">
                  <c:v>-4.6292608404632336</c:v>
                </c:pt>
                <c:pt idx="29">
                  <c:v>-4.212788795923756</c:v>
                </c:pt>
                <c:pt idx="30">
                  <c:v>-3.7683933552646831</c:v>
                </c:pt>
                <c:pt idx="31">
                  <c:v>-3.3015026960143121</c:v>
                </c:pt>
                <c:pt idx="32">
                  <c:v>-2.8189613780674998</c:v>
                </c:pt>
                <c:pt idx="33">
                  <c:v>-2.3299267345714569</c:v>
                </c:pt>
                <c:pt idx="34">
                  <c:v>-1.8434191416919841</c:v>
                </c:pt>
                <c:pt idx="35">
                  <c:v>-1.3689747048968659</c:v>
                </c:pt>
                <c:pt idx="36">
                  <c:v>-0.91593568975262596</c:v>
                </c:pt>
                <c:pt idx="37">
                  <c:v>-0.49215019144056199</c:v>
                </c:pt>
                <c:pt idx="38">
                  <c:v>-0.10418491403988001</c:v>
                </c:pt>
                <c:pt idx="39">
                  <c:v>0.243482399079259</c:v>
                </c:pt>
                <c:pt idx="40">
                  <c:v>0.54761551403560604</c:v>
                </c:pt>
                <c:pt idx="41">
                  <c:v>0.80702756846829804</c:v>
                </c:pt>
                <c:pt idx="42">
                  <c:v>1.0211458434655929</c:v>
                </c:pt>
                <c:pt idx="43">
                  <c:v>1.1899924987585551</c:v>
                </c:pt>
                <c:pt idx="44">
                  <c:v>1.3148974572632921</c:v>
                </c:pt>
                <c:pt idx="45">
                  <c:v>1.3979813423580709</c:v>
                </c:pt>
                <c:pt idx="46">
                  <c:v>1.4428011336826909</c:v>
                </c:pt>
                <c:pt idx="47">
                  <c:v>1.4541077811677929</c:v>
                </c:pt>
                <c:pt idx="48">
                  <c:v>1.4389132255242121</c:v>
                </c:pt>
                <c:pt idx="49">
                  <c:v>1.406110921539661</c:v>
                </c:pt>
                <c:pt idx="50">
                  <c:v>1.363829808171515</c:v>
                </c:pt>
                <c:pt idx="51">
                  <c:v>1.319970966443174</c:v>
                </c:pt>
                <c:pt idx="52">
                  <c:v>1.2820383145457841</c:v>
                </c:pt>
                <c:pt idx="53">
                  <c:v>1.2566145265303501</c:v>
                </c:pt>
                <c:pt idx="54">
                  <c:v>1.2494484983225591</c:v>
                </c:pt>
                <c:pt idx="55">
                  <c:v>1.2638638688915329</c:v>
                </c:pt>
                <c:pt idx="56">
                  <c:v>1.3013787417731799</c:v>
                </c:pt>
                <c:pt idx="57">
                  <c:v>1.3614414003428541</c:v>
                </c:pt>
                <c:pt idx="58">
                  <c:v>1.441398422258122</c:v>
                </c:pt>
                <c:pt idx="59">
                  <c:v>1.535777975271337</c:v>
                </c:pt>
                <c:pt idx="60">
                  <c:v>1.637565715715896</c:v>
                </c:pt>
                <c:pt idx="61">
                  <c:v>1.738832588809343</c:v>
                </c:pt>
                <c:pt idx="62">
                  <c:v>1.831991316371147</c:v>
                </c:pt>
                <c:pt idx="63">
                  <c:v>1.909559213108164</c:v>
                </c:pt>
                <c:pt idx="64">
                  <c:v>1.9653166947256751</c:v>
                </c:pt>
                <c:pt idx="65">
                  <c:v>1.995381160587387</c:v>
                </c:pt>
                <c:pt idx="66">
                  <c:v>1.996988050504104</c:v>
                </c:pt>
                <c:pt idx="67">
                  <c:v>1.9685277222022179</c:v>
                </c:pt>
                <c:pt idx="68">
                  <c:v>1.908975797314401</c:v>
                </c:pt>
                <c:pt idx="69">
                  <c:v>1.8199365217634109</c:v>
                </c:pt>
                <c:pt idx="70">
                  <c:v>1.70360185316854</c:v>
                </c:pt>
                <c:pt idx="71">
                  <c:v>1.56271816814465</c:v>
                </c:pt>
                <c:pt idx="72">
                  <c:v>1.4005714079550129</c:v>
                </c:pt>
                <c:pt idx="73">
                  <c:v>1.221650011228093</c:v>
                </c:pt>
                <c:pt idx="74">
                  <c:v>1.0313397105962581</c:v>
                </c:pt>
                <c:pt idx="75">
                  <c:v>0.83475157119347798</c:v>
                </c:pt>
                <c:pt idx="76">
                  <c:v>0.63607282135225796</c:v>
                </c:pt>
                <c:pt idx="77">
                  <c:v>0.43832591461523202</c:v>
                </c:pt>
                <c:pt idx="78">
                  <c:v>0.24331699602374601</c:v>
                </c:pt>
                <c:pt idx="79">
                  <c:v>5.19428384202456E-2</c:v>
                </c:pt>
                <c:pt idx="80">
                  <c:v>-0.13518000951940801</c:v>
                </c:pt>
                <c:pt idx="81">
                  <c:v>-0.31862611754967002</c:v>
                </c:pt>
                <c:pt idx="82">
                  <c:v>-0.49966640286554898</c:v>
                </c:pt>
                <c:pt idx="83">
                  <c:v>-0.68085293517728596</c:v>
                </c:pt>
                <c:pt idx="84">
                  <c:v>-0.86541227018749201</c:v>
                </c:pt>
                <c:pt idx="85">
                  <c:v>-1.056034511629921</c:v>
                </c:pt>
                <c:pt idx="86">
                  <c:v>-1.25395499459079</c:v>
                </c:pt>
                <c:pt idx="87">
                  <c:v>-1.4572857552103069</c:v>
                </c:pt>
                <c:pt idx="88">
                  <c:v>-1.6611362163675141</c:v>
                </c:pt>
                <c:pt idx="89">
                  <c:v>-1.8604946225683441</c:v>
                </c:pt>
                <c:pt idx="90">
                  <c:v>-2.0514838104781319</c:v>
                </c:pt>
                <c:pt idx="91">
                  <c:v>-2.2263569847627052</c:v>
                </c:pt>
                <c:pt idx="92">
                  <c:v>-2.3731612154595561</c:v>
                </c:pt>
                <c:pt idx="93">
                  <c:v>-2.4813505412577319</c:v>
                </c:pt>
                <c:pt idx="94">
                  <c:v>-2.54100585742126</c:v>
                </c:pt>
                <c:pt idx="95">
                  <c:v>-2.5430196674254519</c:v>
                </c:pt>
                <c:pt idx="96">
                  <c:v>-2.481564584405259</c:v>
                </c:pt>
                <c:pt idx="97">
                  <c:v>-2.3539403143203921</c:v>
                </c:pt>
                <c:pt idx="98">
                  <c:v>-2.161263808623616</c:v>
                </c:pt>
                <c:pt idx="99">
                  <c:v>-1.9086759355448379</c:v>
                </c:pt>
                <c:pt idx="100">
                  <c:v>-1.60522331260294</c:v>
                </c:pt>
                <c:pt idx="101">
                  <c:v>-1.2621206236011919</c:v>
                </c:pt>
                <c:pt idx="102">
                  <c:v>-0.88984133515777897</c:v>
                </c:pt>
                <c:pt idx="103">
                  <c:v>-0.49787328668985398</c:v>
                </c:pt>
                <c:pt idx="104">
                  <c:v>-9.4807697661149895E-2</c:v>
                </c:pt>
                <c:pt idx="105">
                  <c:v>0.31127372162398997</c:v>
                </c:pt>
                <c:pt idx="106">
                  <c:v>0.71271916793518497</c:v>
                </c:pt>
                <c:pt idx="107">
                  <c:v>1.102721971120648</c:v>
                </c:pt>
                <c:pt idx="108">
                  <c:v>1.4765298653356771</c:v>
                </c:pt>
                <c:pt idx="109">
                  <c:v>1.8307945231655181</c:v>
                </c:pt>
                <c:pt idx="110">
                  <c:v>2.1638852966765998</c:v>
                </c:pt>
                <c:pt idx="111">
                  <c:v>2.475116604103202</c:v>
                </c:pt>
                <c:pt idx="112">
                  <c:v>2.7626768485397881</c:v>
                </c:pt>
                <c:pt idx="113">
                  <c:v>3.0248238089214161</c:v>
                </c:pt>
                <c:pt idx="114">
                  <c:v>3.2580484410322921</c:v>
                </c:pt>
                <c:pt idx="115">
                  <c:v>3.455727072917925</c:v>
                </c:pt>
                <c:pt idx="116">
                  <c:v>3.6076185633877138</c:v>
                </c:pt>
                <c:pt idx="117">
                  <c:v>3.705209832143312</c:v>
                </c:pt>
                <c:pt idx="118">
                  <c:v>3.7422302832403962</c:v>
                </c:pt>
                <c:pt idx="119">
                  <c:v>3.7165672784270751</c:v>
                </c:pt>
                <c:pt idx="120">
                  <c:v>3.630294160618222</c:v>
                </c:pt>
                <c:pt idx="121">
                  <c:v>3.487310268233712</c:v>
                </c:pt>
                <c:pt idx="122">
                  <c:v>3.2925174120179701</c:v>
                </c:pt>
                <c:pt idx="123">
                  <c:v>3.0517484983837542</c:v>
                </c:pt>
                <c:pt idx="124">
                  <c:v>2.7723028162276999</c:v>
                </c:pt>
                <c:pt idx="125">
                  <c:v>2.4625254386799669</c:v>
                </c:pt>
                <c:pt idx="126">
                  <c:v>2.131951679146848</c:v>
                </c:pt>
                <c:pt idx="127">
                  <c:v>1.7902194805622611</c:v>
                </c:pt>
                <c:pt idx="128">
                  <c:v>1.4477389213546881</c:v>
                </c:pt>
                <c:pt idx="129">
                  <c:v>1.115300739514397</c:v>
                </c:pt>
                <c:pt idx="130">
                  <c:v>0.80326285311884904</c:v>
                </c:pt>
                <c:pt idx="131">
                  <c:v>0.52150620676222303</c:v>
                </c:pt>
                <c:pt idx="132">
                  <c:v>0.27962413162644301</c:v>
                </c:pt>
                <c:pt idx="133">
                  <c:v>8.7744490538391395E-2</c:v>
                </c:pt>
                <c:pt idx="134">
                  <c:v>-4.4226336002772398E-2</c:v>
                </c:pt>
                <c:pt idx="135">
                  <c:v>-0.106763737811941</c:v>
                </c:pt>
                <c:pt idx="136">
                  <c:v>-9.1328780883624505E-2</c:v>
                </c:pt>
                <c:pt idx="137">
                  <c:v>9.9413713775714993E-3</c:v>
                </c:pt>
                <c:pt idx="138">
                  <c:v>0.20437003182501901</c:v>
                </c:pt>
                <c:pt idx="139">
                  <c:v>0.499451113546868</c:v>
                </c:pt>
                <c:pt idx="140">
                  <c:v>0.90161735421202804</c:v>
                </c:pt>
                <c:pt idx="141">
                  <c:v>1.41554753172215</c:v>
                </c:pt>
                <c:pt idx="142">
                  <c:v>2.0429563105653799</c:v>
                </c:pt>
                <c:pt idx="143">
                  <c:v>2.7831059838296479</c:v>
                </c:pt>
                <c:pt idx="144">
                  <c:v>3.6327615635454729</c:v>
                </c:pt>
                <c:pt idx="145">
                  <c:v>4.5855694188373963</c:v>
                </c:pt>
                <c:pt idx="146">
                  <c:v>5.6325229162946826</c:v>
                </c:pt>
                <c:pt idx="147">
                  <c:v>6.7632769175996863</c:v>
                </c:pt>
                <c:pt idx="148">
                  <c:v>7.9663039013694936</c:v>
                </c:pt>
                <c:pt idx="149">
                  <c:v>9.2293581410746128</c:v>
                </c:pt>
                <c:pt idx="150">
                  <c:v>10.53928863973033</c:v>
                </c:pt>
                <c:pt idx="151">
                  <c:v>11.88248291670735</c:v>
                </c:pt>
                <c:pt idx="152">
                  <c:v>13.24630919298526</c:v>
                </c:pt>
                <c:pt idx="153">
                  <c:v>14.61919290220095</c:v>
                </c:pt>
                <c:pt idx="154">
                  <c:v>15.9900511863516</c:v>
                </c:pt>
                <c:pt idx="155">
                  <c:v>17.34886010200033</c:v>
                </c:pt>
                <c:pt idx="156">
                  <c:v>18.687537183147722</c:v>
                </c:pt>
                <c:pt idx="157">
                  <c:v>20.000748232574079</c:v>
                </c:pt>
                <c:pt idx="158">
                  <c:v>21.28609150121321</c:v>
                </c:pt>
                <c:pt idx="159">
                  <c:v>22.5435460035748</c:v>
                </c:pt>
                <c:pt idx="160">
                  <c:v>23.773162778808722</c:v>
                </c:pt>
                <c:pt idx="161">
                  <c:v>24.973581913505729</c:v>
                </c:pt>
                <c:pt idx="162">
                  <c:v>26.141971166055232</c:v>
                </c:pt>
                <c:pt idx="163">
                  <c:v>27.274515729244339</c:v>
                </c:pt>
                <c:pt idx="164">
                  <c:v>28.367089618975129</c:v>
                </c:pt>
                <c:pt idx="165">
                  <c:v>29.41609604097912</c:v>
                </c:pt>
                <c:pt idx="166">
                  <c:v>30.41879405048104</c:v>
                </c:pt>
                <c:pt idx="167">
                  <c:v>31.373437695946169</c:v>
                </c:pt>
                <c:pt idx="168">
                  <c:v>32.280267107126193</c:v>
                </c:pt>
                <c:pt idx="169">
                  <c:v>33.142087308705712</c:v>
                </c:pt>
                <c:pt idx="170">
                  <c:v>33.963438522323599</c:v>
                </c:pt>
                <c:pt idx="171">
                  <c:v>34.749378198221251</c:v>
                </c:pt>
                <c:pt idx="172">
                  <c:v>35.504734241039969</c:v>
                </c:pt>
                <c:pt idx="173">
                  <c:v>36.23406209526479</c:v>
                </c:pt>
                <c:pt idx="174">
                  <c:v>36.941643421652962</c:v>
                </c:pt>
                <c:pt idx="175">
                  <c:v>37.631119953789238</c:v>
                </c:pt>
                <c:pt idx="176">
                  <c:v>38.306179834665357</c:v>
                </c:pt>
                <c:pt idx="177">
                  <c:v>38.970825832053563</c:v>
                </c:pt>
                <c:pt idx="178">
                  <c:v>39.628722822735803</c:v>
                </c:pt>
                <c:pt idx="179">
                  <c:v>40.282831408046043</c:v>
                </c:pt>
                <c:pt idx="180">
                  <c:v>40.935127215386323</c:v>
                </c:pt>
                <c:pt idx="181">
                  <c:v>41.587597287823407</c:v>
                </c:pt>
                <c:pt idx="182">
                  <c:v>42.241335355849799</c:v>
                </c:pt>
                <c:pt idx="183">
                  <c:v>42.895898976031631</c:v>
                </c:pt>
                <c:pt idx="184">
                  <c:v>43.550820059581419</c:v>
                </c:pt>
              </c:numCache>
            </c:numRef>
          </c:val>
          <c:smooth val="0"/>
        </c:ser>
        <c:dLbls>
          <c:showLegendKey val="0"/>
          <c:showVal val="0"/>
          <c:showCatName val="0"/>
          <c:showSerName val="0"/>
          <c:showPercent val="0"/>
          <c:showBubbleSize val="0"/>
        </c:dLbls>
        <c:smooth val="0"/>
        <c:axId val="337465776"/>
        <c:axId val="337466560"/>
      </c:lineChart>
      <c:catAx>
        <c:axId val="337465776"/>
        <c:scaling>
          <c:orientation val="minMax"/>
        </c:scaling>
        <c:delete val="0"/>
        <c:axPos val="b"/>
        <c:numFmt formatCode="General" sourceLinked="1"/>
        <c:majorTickMark val="out"/>
        <c:minorTickMark val="none"/>
        <c:tickLblPos val="nextTo"/>
        <c:txPr>
          <a:bodyPr rot="-5400000" vert="horz"/>
          <a:lstStyle/>
          <a:p>
            <a:pPr>
              <a:defRPr sz="1400"/>
            </a:pPr>
            <a:endParaRPr lang="nb-NO"/>
          </a:p>
        </c:txPr>
        <c:crossAx val="337466560"/>
        <c:crosses val="autoZero"/>
        <c:auto val="1"/>
        <c:lblAlgn val="ctr"/>
        <c:lblOffset val="100"/>
        <c:tickLblSkip val="10"/>
        <c:tickMarkSkip val="10"/>
        <c:noMultiLvlLbl val="0"/>
      </c:catAx>
      <c:valAx>
        <c:axId val="337466560"/>
        <c:scaling>
          <c:orientation val="minMax"/>
        </c:scaling>
        <c:delete val="0"/>
        <c:axPos val="l"/>
        <c:majorGridlines/>
        <c:numFmt formatCode="General" sourceLinked="0"/>
        <c:majorTickMark val="out"/>
        <c:minorTickMark val="none"/>
        <c:tickLblPos val="nextTo"/>
        <c:txPr>
          <a:bodyPr/>
          <a:lstStyle/>
          <a:p>
            <a:pPr>
              <a:defRPr sz="1400"/>
            </a:pPr>
            <a:endParaRPr lang="nb-NO"/>
          </a:p>
        </c:txPr>
        <c:crossAx val="337465776"/>
        <c:crosses val="autoZero"/>
        <c:crossBetween val="between"/>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1"/>
          <c:order val="0"/>
          <c:tx>
            <c:strRef>
              <c:f>PerCapitaGDPUpdate!$AH$52</c:f>
              <c:strCache>
                <c:ptCount val="1"/>
                <c:pt idx="0">
                  <c:v>Syklus</c:v>
                </c:pt>
              </c:strCache>
            </c:strRef>
          </c:tx>
          <c:spPr>
            <a:ln w="19050"/>
          </c:spPr>
          <c:marker>
            <c:symbol val="none"/>
          </c:marker>
          <c:cat>
            <c:numRef>
              <c:f>PerCapitaGDPUpdate!$AF$53:$AF$237</c:f>
              <c:numCache>
                <c:formatCode>General</c:formatCode>
                <c:ptCount val="185"/>
                <c:pt idx="0">
                  <c:v>1830</c:v>
                </c:pt>
                <c:pt idx="1">
                  <c:v>1831</c:v>
                </c:pt>
                <c:pt idx="2">
                  <c:v>1832</c:v>
                </c:pt>
                <c:pt idx="3">
                  <c:v>1833</c:v>
                </c:pt>
                <c:pt idx="4">
                  <c:v>1834</c:v>
                </c:pt>
                <c:pt idx="5">
                  <c:v>1835</c:v>
                </c:pt>
                <c:pt idx="6">
                  <c:v>1836</c:v>
                </c:pt>
                <c:pt idx="7">
                  <c:v>1837</c:v>
                </c:pt>
                <c:pt idx="8">
                  <c:v>1838</c:v>
                </c:pt>
                <c:pt idx="9">
                  <c:v>1839</c:v>
                </c:pt>
                <c:pt idx="10">
                  <c:v>1840</c:v>
                </c:pt>
                <c:pt idx="11">
                  <c:v>1841</c:v>
                </c:pt>
                <c:pt idx="12">
                  <c:v>1842</c:v>
                </c:pt>
                <c:pt idx="13">
                  <c:v>1843</c:v>
                </c:pt>
                <c:pt idx="14">
                  <c:v>1844</c:v>
                </c:pt>
                <c:pt idx="15">
                  <c:v>1845</c:v>
                </c:pt>
                <c:pt idx="16">
                  <c:v>1846</c:v>
                </c:pt>
                <c:pt idx="17">
                  <c:v>1847</c:v>
                </c:pt>
                <c:pt idx="18">
                  <c:v>1848</c:v>
                </c:pt>
                <c:pt idx="19">
                  <c:v>1849</c:v>
                </c:pt>
                <c:pt idx="20">
                  <c:v>1850</c:v>
                </c:pt>
                <c:pt idx="21">
                  <c:v>1851</c:v>
                </c:pt>
                <c:pt idx="22">
                  <c:v>1852</c:v>
                </c:pt>
                <c:pt idx="23">
                  <c:v>1853</c:v>
                </c:pt>
                <c:pt idx="24">
                  <c:v>1854</c:v>
                </c:pt>
                <c:pt idx="25">
                  <c:v>1855</c:v>
                </c:pt>
                <c:pt idx="26">
                  <c:v>1856</c:v>
                </c:pt>
                <c:pt idx="27">
                  <c:v>1857</c:v>
                </c:pt>
                <c:pt idx="28">
                  <c:v>1858</c:v>
                </c:pt>
                <c:pt idx="29">
                  <c:v>1859</c:v>
                </c:pt>
                <c:pt idx="30">
                  <c:v>1860</c:v>
                </c:pt>
                <c:pt idx="31">
                  <c:v>1861</c:v>
                </c:pt>
                <c:pt idx="32">
                  <c:v>1862</c:v>
                </c:pt>
                <c:pt idx="33">
                  <c:v>1863</c:v>
                </c:pt>
                <c:pt idx="34">
                  <c:v>1864</c:v>
                </c:pt>
                <c:pt idx="35">
                  <c:v>1865</c:v>
                </c:pt>
                <c:pt idx="36">
                  <c:v>1866</c:v>
                </c:pt>
                <c:pt idx="37">
                  <c:v>1867</c:v>
                </c:pt>
                <c:pt idx="38">
                  <c:v>1868</c:v>
                </c:pt>
                <c:pt idx="39">
                  <c:v>1869</c:v>
                </c:pt>
                <c:pt idx="40">
                  <c:v>1870</c:v>
                </c:pt>
                <c:pt idx="41">
                  <c:v>1871</c:v>
                </c:pt>
                <c:pt idx="42">
                  <c:v>1872</c:v>
                </c:pt>
                <c:pt idx="43">
                  <c:v>1873</c:v>
                </c:pt>
                <c:pt idx="44">
                  <c:v>1874</c:v>
                </c:pt>
                <c:pt idx="45">
                  <c:v>1875</c:v>
                </c:pt>
                <c:pt idx="46">
                  <c:v>1876</c:v>
                </c:pt>
                <c:pt idx="47">
                  <c:v>1877</c:v>
                </c:pt>
                <c:pt idx="48">
                  <c:v>1878</c:v>
                </c:pt>
                <c:pt idx="49">
                  <c:v>1879</c:v>
                </c:pt>
                <c:pt idx="50">
                  <c:v>1880</c:v>
                </c:pt>
                <c:pt idx="51">
                  <c:v>1881</c:v>
                </c:pt>
                <c:pt idx="52">
                  <c:v>1882</c:v>
                </c:pt>
                <c:pt idx="53">
                  <c:v>1883</c:v>
                </c:pt>
                <c:pt idx="54">
                  <c:v>1884</c:v>
                </c:pt>
                <c:pt idx="55">
                  <c:v>1885</c:v>
                </c:pt>
                <c:pt idx="56">
                  <c:v>1886</c:v>
                </c:pt>
                <c:pt idx="57">
                  <c:v>1887</c:v>
                </c:pt>
                <c:pt idx="58">
                  <c:v>1888</c:v>
                </c:pt>
                <c:pt idx="59">
                  <c:v>1889</c:v>
                </c:pt>
                <c:pt idx="60">
                  <c:v>1890</c:v>
                </c:pt>
                <c:pt idx="61">
                  <c:v>1891</c:v>
                </c:pt>
                <c:pt idx="62">
                  <c:v>1892</c:v>
                </c:pt>
                <c:pt idx="63">
                  <c:v>1893</c:v>
                </c:pt>
                <c:pt idx="64">
                  <c:v>1894</c:v>
                </c:pt>
                <c:pt idx="65">
                  <c:v>1895</c:v>
                </c:pt>
                <c:pt idx="66">
                  <c:v>1896</c:v>
                </c:pt>
                <c:pt idx="67">
                  <c:v>1897</c:v>
                </c:pt>
                <c:pt idx="68">
                  <c:v>1898</c:v>
                </c:pt>
                <c:pt idx="69">
                  <c:v>1899</c:v>
                </c:pt>
                <c:pt idx="70">
                  <c:v>1900</c:v>
                </c:pt>
                <c:pt idx="71">
                  <c:v>1901</c:v>
                </c:pt>
                <c:pt idx="72">
                  <c:v>1902</c:v>
                </c:pt>
                <c:pt idx="73">
                  <c:v>1903</c:v>
                </c:pt>
                <c:pt idx="74">
                  <c:v>1904</c:v>
                </c:pt>
                <c:pt idx="75">
                  <c:v>1905</c:v>
                </c:pt>
                <c:pt idx="76">
                  <c:v>1906</c:v>
                </c:pt>
                <c:pt idx="77">
                  <c:v>1907</c:v>
                </c:pt>
                <c:pt idx="78">
                  <c:v>1908</c:v>
                </c:pt>
                <c:pt idx="79">
                  <c:v>1909</c:v>
                </c:pt>
                <c:pt idx="80">
                  <c:v>1910</c:v>
                </c:pt>
                <c:pt idx="81">
                  <c:v>1911</c:v>
                </c:pt>
                <c:pt idx="82">
                  <c:v>1912</c:v>
                </c:pt>
                <c:pt idx="83">
                  <c:v>1913</c:v>
                </c:pt>
                <c:pt idx="84">
                  <c:v>1914</c:v>
                </c:pt>
                <c:pt idx="85">
                  <c:v>1915</c:v>
                </c:pt>
                <c:pt idx="86">
                  <c:v>1916</c:v>
                </c:pt>
                <c:pt idx="87">
                  <c:v>1917</c:v>
                </c:pt>
                <c:pt idx="88">
                  <c:v>1918</c:v>
                </c:pt>
                <c:pt idx="89">
                  <c:v>1919</c:v>
                </c:pt>
                <c:pt idx="90">
                  <c:v>1920</c:v>
                </c:pt>
                <c:pt idx="91">
                  <c:v>1921</c:v>
                </c:pt>
                <c:pt idx="92">
                  <c:v>1922</c:v>
                </c:pt>
                <c:pt idx="93">
                  <c:v>1923</c:v>
                </c:pt>
                <c:pt idx="94">
                  <c:v>1924</c:v>
                </c:pt>
                <c:pt idx="95">
                  <c:v>1925</c:v>
                </c:pt>
                <c:pt idx="96">
                  <c:v>1926</c:v>
                </c:pt>
                <c:pt idx="97">
                  <c:v>1927</c:v>
                </c:pt>
                <c:pt idx="98">
                  <c:v>1928</c:v>
                </c:pt>
                <c:pt idx="99">
                  <c:v>1929</c:v>
                </c:pt>
                <c:pt idx="100">
                  <c:v>1930</c:v>
                </c:pt>
                <c:pt idx="101">
                  <c:v>1931</c:v>
                </c:pt>
                <c:pt idx="102">
                  <c:v>1932</c:v>
                </c:pt>
                <c:pt idx="103">
                  <c:v>1933</c:v>
                </c:pt>
                <c:pt idx="104">
                  <c:v>1934</c:v>
                </c:pt>
                <c:pt idx="105">
                  <c:v>1935</c:v>
                </c:pt>
                <c:pt idx="106">
                  <c:v>1936</c:v>
                </c:pt>
                <c:pt idx="107">
                  <c:v>1937</c:v>
                </c:pt>
                <c:pt idx="108">
                  <c:v>1938</c:v>
                </c:pt>
                <c:pt idx="109">
                  <c:v>1939</c:v>
                </c:pt>
                <c:pt idx="110">
                  <c:v>1940</c:v>
                </c:pt>
                <c:pt idx="111">
                  <c:v>1941</c:v>
                </c:pt>
                <c:pt idx="112">
                  <c:v>1942</c:v>
                </c:pt>
                <c:pt idx="113">
                  <c:v>1943</c:v>
                </c:pt>
                <c:pt idx="114">
                  <c:v>1944</c:v>
                </c:pt>
                <c:pt idx="115">
                  <c:v>1945</c:v>
                </c:pt>
                <c:pt idx="116">
                  <c:v>1946</c:v>
                </c:pt>
                <c:pt idx="117">
                  <c:v>1947</c:v>
                </c:pt>
                <c:pt idx="118">
                  <c:v>1948</c:v>
                </c:pt>
                <c:pt idx="119">
                  <c:v>1949</c:v>
                </c:pt>
                <c:pt idx="120">
                  <c:v>1950</c:v>
                </c:pt>
                <c:pt idx="121">
                  <c:v>1951</c:v>
                </c:pt>
                <c:pt idx="122">
                  <c:v>1952</c:v>
                </c:pt>
                <c:pt idx="123">
                  <c:v>1953</c:v>
                </c:pt>
                <c:pt idx="124">
                  <c:v>1954</c:v>
                </c:pt>
                <c:pt idx="125">
                  <c:v>1955</c:v>
                </c:pt>
                <c:pt idx="126">
                  <c:v>1956</c:v>
                </c:pt>
                <c:pt idx="127">
                  <c:v>1957</c:v>
                </c:pt>
                <c:pt idx="128">
                  <c:v>1958</c:v>
                </c:pt>
                <c:pt idx="129">
                  <c:v>1959</c:v>
                </c:pt>
                <c:pt idx="130">
                  <c:v>1960</c:v>
                </c:pt>
                <c:pt idx="131">
                  <c:v>1961</c:v>
                </c:pt>
                <c:pt idx="132">
                  <c:v>1962</c:v>
                </c:pt>
                <c:pt idx="133">
                  <c:v>1963</c:v>
                </c:pt>
                <c:pt idx="134">
                  <c:v>1964</c:v>
                </c:pt>
                <c:pt idx="135">
                  <c:v>1965</c:v>
                </c:pt>
                <c:pt idx="136">
                  <c:v>1966</c:v>
                </c:pt>
                <c:pt idx="137">
                  <c:v>1967</c:v>
                </c:pt>
                <c:pt idx="138">
                  <c:v>1968</c:v>
                </c:pt>
                <c:pt idx="139">
                  <c:v>1969</c:v>
                </c:pt>
                <c:pt idx="140">
                  <c:v>1970</c:v>
                </c:pt>
                <c:pt idx="141">
                  <c:v>1971</c:v>
                </c:pt>
                <c:pt idx="142">
                  <c:v>1972</c:v>
                </c:pt>
                <c:pt idx="143">
                  <c:v>1973</c:v>
                </c:pt>
                <c:pt idx="144">
                  <c:v>1974</c:v>
                </c:pt>
                <c:pt idx="145">
                  <c:v>1975</c:v>
                </c:pt>
                <c:pt idx="146">
                  <c:v>1976</c:v>
                </c:pt>
                <c:pt idx="147">
                  <c:v>1977</c:v>
                </c:pt>
                <c:pt idx="148">
                  <c:v>1978</c:v>
                </c:pt>
                <c:pt idx="149">
                  <c:v>1979</c:v>
                </c:pt>
                <c:pt idx="150">
                  <c:v>1980</c:v>
                </c:pt>
                <c:pt idx="151">
                  <c:v>1981</c:v>
                </c:pt>
                <c:pt idx="152">
                  <c:v>1982</c:v>
                </c:pt>
                <c:pt idx="153">
                  <c:v>1983</c:v>
                </c:pt>
                <c:pt idx="154">
                  <c:v>1984</c:v>
                </c:pt>
                <c:pt idx="155">
                  <c:v>1985</c:v>
                </c:pt>
                <c:pt idx="156">
                  <c:v>1986</c:v>
                </c:pt>
                <c:pt idx="157">
                  <c:v>1987</c:v>
                </c:pt>
                <c:pt idx="158">
                  <c:v>1988</c:v>
                </c:pt>
                <c:pt idx="159">
                  <c:v>1989</c:v>
                </c:pt>
                <c:pt idx="160">
                  <c:v>1990</c:v>
                </c:pt>
                <c:pt idx="161">
                  <c:v>1991</c:v>
                </c:pt>
                <c:pt idx="162">
                  <c:v>1992</c:v>
                </c:pt>
                <c:pt idx="163">
                  <c:v>1993</c:v>
                </c:pt>
                <c:pt idx="164">
                  <c:v>1994</c:v>
                </c:pt>
                <c:pt idx="165">
                  <c:v>1995</c:v>
                </c:pt>
                <c:pt idx="166">
                  <c:v>1996</c:v>
                </c:pt>
                <c:pt idx="167">
                  <c:v>1997</c:v>
                </c:pt>
                <c:pt idx="168">
                  <c:v>1998</c:v>
                </c:pt>
                <c:pt idx="169">
                  <c:v>1999</c:v>
                </c:pt>
                <c:pt idx="170">
                  <c:v>2000</c:v>
                </c:pt>
                <c:pt idx="171">
                  <c:v>2001</c:v>
                </c:pt>
                <c:pt idx="172">
                  <c:v>2002</c:v>
                </c:pt>
                <c:pt idx="173">
                  <c:v>2003</c:v>
                </c:pt>
                <c:pt idx="174">
                  <c:v>2004</c:v>
                </c:pt>
                <c:pt idx="175">
                  <c:v>2005</c:v>
                </c:pt>
                <c:pt idx="176">
                  <c:v>2006</c:v>
                </c:pt>
                <c:pt idx="177">
                  <c:v>2007</c:v>
                </c:pt>
                <c:pt idx="178">
                  <c:v>2008</c:v>
                </c:pt>
                <c:pt idx="179">
                  <c:v>2009</c:v>
                </c:pt>
                <c:pt idx="180">
                  <c:v>2010</c:v>
                </c:pt>
                <c:pt idx="181" formatCode="#,##0">
                  <c:v>2011</c:v>
                </c:pt>
                <c:pt idx="182" formatCode="#,##0">
                  <c:v>2012</c:v>
                </c:pt>
                <c:pt idx="183" formatCode="#,##0">
                  <c:v>2013</c:v>
                </c:pt>
                <c:pt idx="184" formatCode="#,##0">
                  <c:v>2014</c:v>
                </c:pt>
              </c:numCache>
            </c:numRef>
          </c:cat>
          <c:val>
            <c:numRef>
              <c:f>PerCapitaGDPUpdate!$AH$53:$AH$237</c:f>
              <c:numCache>
                <c:formatCode>#\ ##0.0</c:formatCode>
                <c:ptCount val="185"/>
                <c:pt idx="0">
                  <c:v>4.0112503230411702</c:v>
                </c:pt>
                <c:pt idx="1">
                  <c:v>-5.5756825500067997</c:v>
                </c:pt>
                <c:pt idx="2">
                  <c:v>-5.4354671390690603</c:v>
                </c:pt>
                <c:pt idx="3">
                  <c:v>3.7682043123044902</c:v>
                </c:pt>
                <c:pt idx="4">
                  <c:v>6.9480945933373839</c:v>
                </c:pt>
                <c:pt idx="5">
                  <c:v>3.5856330482725509</c:v>
                </c:pt>
                <c:pt idx="6">
                  <c:v>-0.47370414980853998</c:v>
                </c:pt>
                <c:pt idx="7">
                  <c:v>-1.5361753573789549</c:v>
                </c:pt>
                <c:pt idx="8">
                  <c:v>-2.42938488194957</c:v>
                </c:pt>
                <c:pt idx="9">
                  <c:v>-3.5886151495311052</c:v>
                </c:pt>
                <c:pt idx="10">
                  <c:v>3.8482670314976102</c:v>
                </c:pt>
                <c:pt idx="11">
                  <c:v>4.4838656658316571</c:v>
                </c:pt>
                <c:pt idx="12">
                  <c:v>3.8474989321116482</c:v>
                </c:pt>
                <c:pt idx="13">
                  <c:v>0.36143395787666699</c:v>
                </c:pt>
                <c:pt idx="14">
                  <c:v>1.0049437048684771</c:v>
                </c:pt>
                <c:pt idx="15">
                  <c:v>4.0237304161321319</c:v>
                </c:pt>
                <c:pt idx="16">
                  <c:v>4.5534576566446976</c:v>
                </c:pt>
                <c:pt idx="17">
                  <c:v>-0.66425178107856198</c:v>
                </c:pt>
                <c:pt idx="18">
                  <c:v>-7.5866630898715099</c:v>
                </c:pt>
                <c:pt idx="19">
                  <c:v>-6.3801682647847349</c:v>
                </c:pt>
                <c:pt idx="20">
                  <c:v>-5.3895907506199769</c:v>
                </c:pt>
                <c:pt idx="21">
                  <c:v>-0.78570046605106503</c:v>
                </c:pt>
                <c:pt idx="22">
                  <c:v>-3.2544055242233578</c:v>
                </c:pt>
                <c:pt idx="23">
                  <c:v>-0.22839452388430101</c:v>
                </c:pt>
                <c:pt idx="24">
                  <c:v>0.96695955080061702</c:v>
                </c:pt>
                <c:pt idx="25">
                  <c:v>4.3164601056440199</c:v>
                </c:pt>
                <c:pt idx="26">
                  <c:v>0.70939720664915396</c:v>
                </c:pt>
                <c:pt idx="27">
                  <c:v>-6.6006015415895867</c:v>
                </c:pt>
                <c:pt idx="28">
                  <c:v>-4.648855906581046</c:v>
                </c:pt>
                <c:pt idx="29">
                  <c:v>-4.29729848833622</c:v>
                </c:pt>
                <c:pt idx="30">
                  <c:v>-2.5965221880308138</c:v>
                </c:pt>
                <c:pt idx="31">
                  <c:v>-7.1360406427724667</c:v>
                </c:pt>
                <c:pt idx="32">
                  <c:v>-0.56967721372496205</c:v>
                </c:pt>
                <c:pt idx="33">
                  <c:v>-2.0424441434128582</c:v>
                </c:pt>
                <c:pt idx="34">
                  <c:v>-0.11746319445169499</c:v>
                </c:pt>
                <c:pt idx="35">
                  <c:v>2.283523653481101</c:v>
                </c:pt>
                <c:pt idx="36">
                  <c:v>1.560537051136812</c:v>
                </c:pt>
                <c:pt idx="37">
                  <c:v>1.9433776788158501</c:v>
                </c:pt>
                <c:pt idx="38">
                  <c:v>-0.12928678532073701</c:v>
                </c:pt>
                <c:pt idx="39">
                  <c:v>1.914721256033135</c:v>
                </c:pt>
                <c:pt idx="40">
                  <c:v>-7.2983579733954002E-2</c:v>
                </c:pt>
                <c:pt idx="41">
                  <c:v>-0.25785279585868198</c:v>
                </c:pt>
                <c:pt idx="42">
                  <c:v>4.1838992085952276</c:v>
                </c:pt>
                <c:pt idx="43">
                  <c:v>4.5941109202029464</c:v>
                </c:pt>
                <c:pt idx="44">
                  <c:v>6.2170861809253353</c:v>
                </c:pt>
                <c:pt idx="45">
                  <c:v>6.8807486645734004</c:v>
                </c:pt>
                <c:pt idx="46">
                  <c:v>7.1722676685366702</c:v>
                </c:pt>
                <c:pt idx="47">
                  <c:v>5.6635310171133932</c:v>
                </c:pt>
                <c:pt idx="48">
                  <c:v>-0.219389305244722</c:v>
                </c:pt>
                <c:pt idx="49">
                  <c:v>-1.605208982831652</c:v>
                </c:pt>
                <c:pt idx="50">
                  <c:v>-0.25753164728410399</c:v>
                </c:pt>
                <c:pt idx="51">
                  <c:v>-0.43512887849370702</c:v>
                </c:pt>
                <c:pt idx="52">
                  <c:v>-1.3662416342792301</c:v>
                </c:pt>
                <c:pt idx="53">
                  <c:v>-2.5926644594947179</c:v>
                </c:pt>
                <c:pt idx="54">
                  <c:v>-2.2570388575446461</c:v>
                </c:pt>
                <c:pt idx="55">
                  <c:v>-3.0395559791538722</c:v>
                </c:pt>
                <c:pt idx="56">
                  <c:v>-4.153003175864268</c:v>
                </c:pt>
                <c:pt idx="57">
                  <c:v>-4.4681771028922226</c:v>
                </c:pt>
                <c:pt idx="58">
                  <c:v>-1.249906184093597</c:v>
                </c:pt>
                <c:pt idx="59">
                  <c:v>1.1711315837069409</c:v>
                </c:pt>
                <c:pt idx="60">
                  <c:v>2.1711752674638869</c:v>
                </c:pt>
                <c:pt idx="61">
                  <c:v>1.278138136878493</c:v>
                </c:pt>
                <c:pt idx="62">
                  <c:v>1.449141810491561</c:v>
                </c:pt>
                <c:pt idx="63">
                  <c:v>2.3791306251262681</c:v>
                </c:pt>
                <c:pt idx="64">
                  <c:v>0.93372142335130803</c:v>
                </c:pt>
                <c:pt idx="65">
                  <c:v>-0.27153949486518097</c:v>
                </c:pt>
                <c:pt idx="66">
                  <c:v>-3.3836628912098397E-2</c:v>
                </c:pt>
                <c:pt idx="67">
                  <c:v>2.512333096753494</c:v>
                </c:pt>
                <c:pt idx="68">
                  <c:v>0.61068408610465097</c:v>
                </c:pt>
                <c:pt idx="69">
                  <c:v>0.99371571035513595</c:v>
                </c:pt>
                <c:pt idx="70">
                  <c:v>-0.24527743560058801</c:v>
                </c:pt>
                <c:pt idx="71">
                  <c:v>-0.25953233884807902</c:v>
                </c:pt>
                <c:pt idx="72">
                  <c:v>-1.024022863988705</c:v>
                </c:pt>
                <c:pt idx="73">
                  <c:v>-3.6779621381331391</c:v>
                </c:pt>
                <c:pt idx="74">
                  <c:v>-5.381294775379696</c:v>
                </c:pt>
                <c:pt idx="75">
                  <c:v>-6.7007866625381496</c:v>
                </c:pt>
                <c:pt idx="76">
                  <c:v>-4.6605017742631807</c:v>
                </c:pt>
                <c:pt idx="77">
                  <c:v>-2.476794193801624</c:v>
                </c:pt>
                <c:pt idx="78">
                  <c:v>-1.7467434804793851</c:v>
                </c:pt>
                <c:pt idx="79">
                  <c:v>-2.1785626312871291</c:v>
                </c:pt>
                <c:pt idx="80">
                  <c:v>-0.58716468602098004</c:v>
                </c:pt>
                <c:pt idx="81">
                  <c:v>0.78976550536680201</c:v>
                </c:pt>
                <c:pt idx="82">
                  <c:v>2.933484820693355</c:v>
                </c:pt>
                <c:pt idx="83">
                  <c:v>5.4744148321211661</c:v>
                </c:pt>
                <c:pt idx="84">
                  <c:v>4.7621282624688437</c:v>
                </c:pt>
                <c:pt idx="85">
                  <c:v>6.2934169651107652</c:v>
                </c:pt>
                <c:pt idx="86">
                  <c:v>7.4127111898270934</c:v>
                </c:pt>
                <c:pt idx="87">
                  <c:v>-4.9974417091583234</c:v>
                </c:pt>
                <c:pt idx="88">
                  <c:v>-11.857753691100999</c:v>
                </c:pt>
                <c:pt idx="89">
                  <c:v>1.276019782384807</c:v>
                </c:pt>
                <c:pt idx="90">
                  <c:v>4.6947778927693307</c:v>
                </c:pt>
                <c:pt idx="91">
                  <c:v>-8.4632989087099393</c:v>
                </c:pt>
                <c:pt idx="92">
                  <c:v>-0.98648214782794896</c:v>
                </c:pt>
                <c:pt idx="93">
                  <c:v>-0.70021448829091804</c:v>
                </c:pt>
                <c:pt idx="94">
                  <c:v>-3.0305983177402851</c:v>
                </c:pt>
                <c:pt idx="95">
                  <c:v>-0.42454587091214102</c:v>
                </c:pt>
                <c:pt idx="96">
                  <c:v>-2.2173168782325439</c:v>
                </c:pt>
                <c:pt idx="97">
                  <c:v>-1.6343252537405211</c:v>
                </c:pt>
                <c:pt idx="98">
                  <c:v>-0.36904461533975302</c:v>
                </c:pt>
                <c:pt idx="99">
                  <c:v>5.6340951454547641</c:v>
                </c:pt>
                <c:pt idx="100">
                  <c:v>9.8170592885235664</c:v>
                </c:pt>
                <c:pt idx="101">
                  <c:v>-0.49128775772313599</c:v>
                </c:pt>
                <c:pt idx="102">
                  <c:v>1.1180249553609301</c:v>
                </c:pt>
                <c:pt idx="103">
                  <c:v>1.522107810826512</c:v>
                </c:pt>
                <c:pt idx="104">
                  <c:v>2.9499305371917468</c:v>
                </c:pt>
                <c:pt idx="105">
                  <c:v>5.8324632464351787</c:v>
                </c:pt>
                <c:pt idx="106">
                  <c:v>9.3189283098983111</c:v>
                </c:pt>
                <c:pt idx="107">
                  <c:v>10.630919378033351</c:v>
                </c:pt>
                <c:pt idx="108">
                  <c:v>11.38402638984957</c:v>
                </c:pt>
                <c:pt idx="109">
                  <c:v>12.39043685923971</c:v>
                </c:pt>
                <c:pt idx="110">
                  <c:v>1.418918229346922</c:v>
                </c:pt>
                <c:pt idx="111">
                  <c:v>1.7262787726069819</c:v>
                </c:pt>
                <c:pt idx="112">
                  <c:v>-4.4579330652449984</c:v>
                </c:pt>
                <c:pt idx="113">
                  <c:v>-8.9092832768047394</c:v>
                </c:pt>
                <c:pt idx="114">
                  <c:v>-16.973005329919211</c:v>
                </c:pt>
                <c:pt idx="115">
                  <c:v>-13.038412910215239</c:v>
                </c:pt>
                <c:pt idx="116">
                  <c:v>-7.6697678807255087</c:v>
                </c:pt>
                <c:pt idx="117">
                  <c:v>0.52131386634250998</c:v>
                </c:pt>
                <c:pt idx="118">
                  <c:v>2.6633667030084851</c:v>
                </c:pt>
                <c:pt idx="119">
                  <c:v>0.69953683883241502</c:v>
                </c:pt>
                <c:pt idx="120">
                  <c:v>0.80777002238399098</c:v>
                </c:pt>
                <c:pt idx="121">
                  <c:v>1.34279456800357</c:v>
                </c:pt>
                <c:pt idx="122">
                  <c:v>1.1878096303782111</c:v>
                </c:pt>
                <c:pt idx="123">
                  <c:v>1.3433056513473931</c:v>
                </c:pt>
                <c:pt idx="124">
                  <c:v>2.4450222083405748</c:v>
                </c:pt>
                <c:pt idx="125">
                  <c:v>0.73800936290950903</c:v>
                </c:pt>
                <c:pt idx="126">
                  <c:v>1.9920714467309251</c:v>
                </c:pt>
                <c:pt idx="127">
                  <c:v>0.96763796464056595</c:v>
                </c:pt>
                <c:pt idx="128">
                  <c:v>-3.0693518117537621</c:v>
                </c:pt>
                <c:pt idx="129">
                  <c:v>-3.008484618916718</c:v>
                </c:pt>
                <c:pt idx="130">
                  <c:v>-1.622774024854934</c:v>
                </c:pt>
                <c:pt idx="131">
                  <c:v>0.30636932978058701</c:v>
                </c:pt>
                <c:pt idx="132">
                  <c:v>-1.1329128403266611</c:v>
                </c:pt>
                <c:pt idx="133">
                  <c:v>-1.6007124960536241</c:v>
                </c:pt>
                <c:pt idx="134">
                  <c:v>-1.0088281131462651</c:v>
                </c:pt>
                <c:pt idx="135">
                  <c:v>-0.161679901198575</c:v>
                </c:pt>
                <c:pt idx="136">
                  <c:v>-0.84833448453949201</c:v>
                </c:pt>
                <c:pt idx="137">
                  <c:v>0.74109510441360305</c:v>
                </c:pt>
                <c:pt idx="138">
                  <c:v>-1.5382252299168899</c:v>
                </c:pt>
                <c:pt idx="139">
                  <c:v>-1.6086277722749289</c:v>
                </c:pt>
                <c:pt idx="140">
                  <c:v>-3.9862350910007991</c:v>
                </c:pt>
                <c:pt idx="141">
                  <c:v>-3.3103940129182159</c:v>
                </c:pt>
                <c:pt idx="142">
                  <c:v>-2.7754009524123542</c:v>
                </c:pt>
                <c:pt idx="143">
                  <c:v>-2.8174038997226698</c:v>
                </c:pt>
                <c:pt idx="144">
                  <c:v>-2.9781634582406009</c:v>
                </c:pt>
                <c:pt idx="145">
                  <c:v>-2.060332111894247</c:v>
                </c:pt>
                <c:pt idx="146">
                  <c:v>-0.42943362253797801</c:v>
                </c:pt>
                <c:pt idx="147">
                  <c:v>-0.23539957785985199</c:v>
                </c:pt>
                <c:pt idx="148">
                  <c:v>-0.70955844184155104</c:v>
                </c:pt>
                <c:pt idx="149">
                  <c:v>1.1023033838105429</c:v>
                </c:pt>
                <c:pt idx="150">
                  <c:v>2.8056052584483742</c:v>
                </c:pt>
                <c:pt idx="151">
                  <c:v>0.66832858378838</c:v>
                </c:pt>
                <c:pt idx="152">
                  <c:v>-2.1913642365518631</c:v>
                </c:pt>
                <c:pt idx="153">
                  <c:v>-1.6498535684986499</c:v>
                </c:pt>
                <c:pt idx="154">
                  <c:v>1.2182691556782641</c:v>
                </c:pt>
                <c:pt idx="155">
                  <c:v>3.4601023116739071</c:v>
                </c:pt>
                <c:pt idx="156">
                  <c:v>4.1864885091095836</c:v>
                </c:pt>
                <c:pt idx="157">
                  <c:v>3.3436074582500201</c:v>
                </c:pt>
                <c:pt idx="158">
                  <c:v>-0.17509730839240201</c:v>
                </c:pt>
                <c:pt idx="159">
                  <c:v>-2.5156295923219218</c:v>
                </c:pt>
                <c:pt idx="160">
                  <c:v>-3.6506941191762001</c:v>
                </c:pt>
                <c:pt idx="161">
                  <c:v>-3.8271733581574101</c:v>
                </c:pt>
                <c:pt idx="162">
                  <c:v>-3.6587689268236181</c:v>
                </c:pt>
                <c:pt idx="163">
                  <c:v>-4.1695848455151898</c:v>
                </c:pt>
                <c:pt idx="164">
                  <c:v>-2.419871993153496</c:v>
                </c:pt>
                <c:pt idx="165">
                  <c:v>-1.383339269081318</c:v>
                </c:pt>
                <c:pt idx="166">
                  <c:v>0.59874201685392603</c:v>
                </c:pt>
                <c:pt idx="167">
                  <c:v>2.8790281650987608</c:v>
                </c:pt>
                <c:pt idx="168">
                  <c:v>2.5683834508878798</c:v>
                </c:pt>
                <c:pt idx="169">
                  <c:v>1.6113955673036531</c:v>
                </c:pt>
                <c:pt idx="170">
                  <c:v>1.9652121058307159</c:v>
                </c:pt>
                <c:pt idx="171">
                  <c:v>1.889495094991744</c:v>
                </c:pt>
                <c:pt idx="172">
                  <c:v>1.45885364964471</c:v>
                </c:pt>
                <c:pt idx="173">
                  <c:v>0.59824567939355</c:v>
                </c:pt>
                <c:pt idx="174">
                  <c:v>2.7253324551379521</c:v>
                </c:pt>
                <c:pt idx="175">
                  <c:v>3.6039930696668772</c:v>
                </c:pt>
                <c:pt idx="176">
                  <c:v>3.8566992696912541</c:v>
                </c:pt>
                <c:pt idx="177">
                  <c:v>4.3812054330246104</c:v>
                </c:pt>
                <c:pt idx="178">
                  <c:v>2.3906219203716721</c:v>
                </c:pt>
                <c:pt idx="179">
                  <c:v>-1.2577122532590581</c:v>
                </c:pt>
                <c:pt idx="180">
                  <c:v>-2.5024830967753431</c:v>
                </c:pt>
                <c:pt idx="181">
                  <c:v>-3.0547002892653552</c:v>
                </c:pt>
                <c:pt idx="182">
                  <c:v>-1.908813908046092</c:v>
                </c:pt>
                <c:pt idx="183">
                  <c:v>-2.7041777681503798</c:v>
                </c:pt>
                <c:pt idx="184">
                  <c:v>-1.9982016778207881</c:v>
                </c:pt>
              </c:numCache>
            </c:numRef>
          </c:val>
          <c:smooth val="0"/>
        </c:ser>
        <c:dLbls>
          <c:showLegendKey val="0"/>
          <c:showVal val="0"/>
          <c:showCatName val="0"/>
          <c:showSerName val="0"/>
          <c:showPercent val="0"/>
          <c:showBubbleSize val="0"/>
        </c:dLbls>
        <c:smooth val="0"/>
        <c:axId val="337466952"/>
        <c:axId val="337472440"/>
      </c:lineChart>
      <c:catAx>
        <c:axId val="337466952"/>
        <c:scaling>
          <c:orientation val="minMax"/>
        </c:scaling>
        <c:delete val="0"/>
        <c:axPos val="b"/>
        <c:numFmt formatCode="General" sourceLinked="1"/>
        <c:majorTickMark val="out"/>
        <c:minorTickMark val="none"/>
        <c:tickLblPos val="nextTo"/>
        <c:txPr>
          <a:bodyPr/>
          <a:lstStyle/>
          <a:p>
            <a:pPr>
              <a:defRPr sz="1400"/>
            </a:pPr>
            <a:endParaRPr lang="nb-NO"/>
          </a:p>
        </c:txPr>
        <c:crossAx val="337472440"/>
        <c:crosses val="autoZero"/>
        <c:auto val="1"/>
        <c:lblAlgn val="ctr"/>
        <c:lblOffset val="100"/>
        <c:tickLblSkip val="10"/>
        <c:tickMarkSkip val="10"/>
        <c:noMultiLvlLbl val="0"/>
      </c:catAx>
      <c:valAx>
        <c:axId val="337472440"/>
        <c:scaling>
          <c:orientation val="minMax"/>
        </c:scaling>
        <c:delete val="0"/>
        <c:axPos val="l"/>
        <c:majorGridlines/>
        <c:numFmt formatCode="#\ ##0.0" sourceLinked="1"/>
        <c:majorTickMark val="out"/>
        <c:minorTickMark val="none"/>
        <c:tickLblPos val="nextTo"/>
        <c:txPr>
          <a:bodyPr/>
          <a:lstStyle/>
          <a:p>
            <a:pPr>
              <a:defRPr sz="1400"/>
            </a:pPr>
            <a:endParaRPr lang="nb-NO"/>
          </a:p>
        </c:txPr>
        <c:crossAx val="337466952"/>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2"/>
          <c:order val="0"/>
          <c:tx>
            <c:strRef>
              <c:f>Sheet1!$D$1</c:f>
              <c:strCache>
                <c:ptCount val="1"/>
                <c:pt idx="0">
                  <c:v>Faste priser (2014)</c:v>
                </c:pt>
              </c:strCache>
            </c:strRef>
          </c:tx>
          <c:spPr>
            <a:ln w="19050">
              <a:solidFill>
                <a:srgbClr val="FF0000"/>
              </a:solidFill>
            </a:ln>
          </c:spPr>
          <c:marker>
            <c:symbol val="none"/>
          </c:marker>
          <c:cat>
            <c:strRef>
              <c:f>Sheet1!$A$2:$A$290</c:f>
              <c:strCache>
                <c:ptCount val="289"/>
                <c:pt idx="0">
                  <c:v>1726</c:v>
                </c:pt>
                <c:pt idx="1">
                  <c:v>1727</c:v>
                </c:pt>
                <c:pt idx="2">
                  <c:v>1728</c:v>
                </c:pt>
                <c:pt idx="3">
                  <c:v>1729</c:v>
                </c:pt>
                <c:pt idx="4">
                  <c:v>1730</c:v>
                </c:pt>
                <c:pt idx="5">
                  <c:v>1731</c:v>
                </c:pt>
                <c:pt idx="6">
                  <c:v>1732</c:v>
                </c:pt>
                <c:pt idx="7">
                  <c:v>1733</c:v>
                </c:pt>
                <c:pt idx="8">
                  <c:v>1734</c:v>
                </c:pt>
                <c:pt idx="9">
                  <c:v>1735</c:v>
                </c:pt>
                <c:pt idx="10">
                  <c:v>1736</c:v>
                </c:pt>
                <c:pt idx="11">
                  <c:v>1737</c:v>
                </c:pt>
                <c:pt idx="12">
                  <c:v>1738</c:v>
                </c:pt>
                <c:pt idx="13">
                  <c:v>1739</c:v>
                </c:pt>
                <c:pt idx="14">
                  <c:v>1740</c:v>
                </c:pt>
                <c:pt idx="15">
                  <c:v>1741</c:v>
                </c:pt>
                <c:pt idx="16">
                  <c:v>1742</c:v>
                </c:pt>
                <c:pt idx="17">
                  <c:v>1743</c:v>
                </c:pt>
                <c:pt idx="18">
                  <c:v>1744</c:v>
                </c:pt>
                <c:pt idx="19">
                  <c:v>1745</c:v>
                </c:pt>
                <c:pt idx="20">
                  <c:v>1746</c:v>
                </c:pt>
                <c:pt idx="21">
                  <c:v>1747</c:v>
                </c:pt>
                <c:pt idx="22">
                  <c:v>1748</c:v>
                </c:pt>
                <c:pt idx="23">
                  <c:v>1749</c:v>
                </c:pt>
                <c:pt idx="24">
                  <c:v>1750</c:v>
                </c:pt>
                <c:pt idx="25">
                  <c:v>1751</c:v>
                </c:pt>
                <c:pt idx="26">
                  <c:v>1752</c:v>
                </c:pt>
                <c:pt idx="27">
                  <c:v>1753</c:v>
                </c:pt>
                <c:pt idx="28">
                  <c:v>1754</c:v>
                </c:pt>
                <c:pt idx="29">
                  <c:v>1755</c:v>
                </c:pt>
                <c:pt idx="30">
                  <c:v>1756</c:v>
                </c:pt>
                <c:pt idx="31">
                  <c:v>1757</c:v>
                </c:pt>
                <c:pt idx="32">
                  <c:v>1758</c:v>
                </c:pt>
                <c:pt idx="33">
                  <c:v>1759</c:v>
                </c:pt>
                <c:pt idx="34">
                  <c:v>1760</c:v>
                </c:pt>
                <c:pt idx="35">
                  <c:v>1761</c:v>
                </c:pt>
                <c:pt idx="36">
                  <c:v>1762</c:v>
                </c:pt>
                <c:pt idx="37">
                  <c:v>1763</c:v>
                </c:pt>
                <c:pt idx="38">
                  <c:v>1764</c:v>
                </c:pt>
                <c:pt idx="39">
                  <c:v>1765</c:v>
                </c:pt>
                <c:pt idx="40">
                  <c:v>1766</c:v>
                </c:pt>
                <c:pt idx="41">
                  <c:v>1767</c:v>
                </c:pt>
                <c:pt idx="42">
                  <c:v>1768</c:v>
                </c:pt>
                <c:pt idx="43">
                  <c:v>1769</c:v>
                </c:pt>
                <c:pt idx="44">
                  <c:v>1770</c:v>
                </c:pt>
                <c:pt idx="45">
                  <c:v>1771</c:v>
                </c:pt>
                <c:pt idx="46">
                  <c:v>1772</c:v>
                </c:pt>
                <c:pt idx="47">
                  <c:v>1773</c:v>
                </c:pt>
                <c:pt idx="48">
                  <c:v>1774</c:v>
                </c:pt>
                <c:pt idx="49">
                  <c:v>1775</c:v>
                </c:pt>
                <c:pt idx="50">
                  <c:v>1776</c:v>
                </c:pt>
                <c:pt idx="51">
                  <c:v>1777</c:v>
                </c:pt>
                <c:pt idx="52">
                  <c:v>1778</c:v>
                </c:pt>
                <c:pt idx="53">
                  <c:v>1779</c:v>
                </c:pt>
                <c:pt idx="54">
                  <c:v>1780</c:v>
                </c:pt>
                <c:pt idx="55">
                  <c:v>1781</c:v>
                </c:pt>
                <c:pt idx="56">
                  <c:v>1782</c:v>
                </c:pt>
                <c:pt idx="57">
                  <c:v>1783</c:v>
                </c:pt>
                <c:pt idx="58">
                  <c:v>1784</c:v>
                </c:pt>
                <c:pt idx="59">
                  <c:v>1785</c:v>
                </c:pt>
                <c:pt idx="60">
                  <c:v>1786</c:v>
                </c:pt>
                <c:pt idx="61">
                  <c:v>1787</c:v>
                </c:pt>
                <c:pt idx="62">
                  <c:v>1788</c:v>
                </c:pt>
                <c:pt idx="63">
                  <c:v>1789</c:v>
                </c:pt>
                <c:pt idx="64">
                  <c:v>1790</c:v>
                </c:pt>
                <c:pt idx="65">
                  <c:v>1791</c:v>
                </c:pt>
                <c:pt idx="66">
                  <c:v>1792</c:v>
                </c:pt>
                <c:pt idx="67">
                  <c:v>1793</c:v>
                </c:pt>
                <c:pt idx="68">
                  <c:v>1794</c:v>
                </c:pt>
                <c:pt idx="69">
                  <c:v>1795</c:v>
                </c:pt>
                <c:pt idx="70">
                  <c:v>1796</c:v>
                </c:pt>
                <c:pt idx="71">
                  <c:v>1797</c:v>
                </c:pt>
                <c:pt idx="72">
                  <c:v>1798</c:v>
                </c:pt>
                <c:pt idx="73">
                  <c:v>1799</c:v>
                </c:pt>
                <c:pt idx="74">
                  <c:v>1800</c:v>
                </c:pt>
                <c:pt idx="75">
                  <c:v>1801</c:v>
                </c:pt>
                <c:pt idx="76">
                  <c:v>1802</c:v>
                </c:pt>
                <c:pt idx="77">
                  <c:v>1803</c:v>
                </c:pt>
                <c:pt idx="78">
                  <c:v>1804</c:v>
                </c:pt>
                <c:pt idx="79">
                  <c:v>1805</c:v>
                </c:pt>
                <c:pt idx="80">
                  <c:v>1806</c:v>
                </c:pt>
                <c:pt idx="81">
                  <c:v>1807</c:v>
                </c:pt>
                <c:pt idx="82">
                  <c:v>1808</c:v>
                </c:pt>
                <c:pt idx="83">
                  <c:v>1809</c:v>
                </c:pt>
                <c:pt idx="84">
                  <c:v>1810</c:v>
                </c:pt>
                <c:pt idx="85">
                  <c:v>1811</c:v>
                </c:pt>
                <c:pt idx="86">
                  <c:v>1812</c:v>
                </c:pt>
                <c:pt idx="87">
                  <c:v>1813</c:v>
                </c:pt>
                <c:pt idx="88">
                  <c:v>1814</c:v>
                </c:pt>
                <c:pt idx="89">
                  <c:v>1815</c:v>
                </c:pt>
                <c:pt idx="90">
                  <c:v>1816</c:v>
                </c:pt>
                <c:pt idx="91">
                  <c:v>1817</c:v>
                </c:pt>
                <c:pt idx="92">
                  <c:v>1818</c:v>
                </c:pt>
                <c:pt idx="93">
                  <c:v>1819</c:v>
                </c:pt>
                <c:pt idx="94">
                  <c:v>1820</c:v>
                </c:pt>
                <c:pt idx="95">
                  <c:v>1821</c:v>
                </c:pt>
                <c:pt idx="96">
                  <c:v>1822</c:v>
                </c:pt>
                <c:pt idx="97">
                  <c:v>1823</c:v>
                </c:pt>
                <c:pt idx="98">
                  <c:v>1824</c:v>
                </c:pt>
                <c:pt idx="99">
                  <c:v>1825</c:v>
                </c:pt>
                <c:pt idx="100">
                  <c:v>1826</c:v>
                </c:pt>
                <c:pt idx="101">
                  <c:v>1827</c:v>
                </c:pt>
                <c:pt idx="102">
                  <c:v>1828</c:v>
                </c:pt>
                <c:pt idx="103">
                  <c:v>1829</c:v>
                </c:pt>
                <c:pt idx="104">
                  <c:v>1830</c:v>
                </c:pt>
                <c:pt idx="105">
                  <c:v>1831</c:v>
                </c:pt>
                <c:pt idx="106">
                  <c:v>1832</c:v>
                </c:pt>
                <c:pt idx="107">
                  <c:v>1833</c:v>
                </c:pt>
                <c:pt idx="108">
                  <c:v>1834</c:v>
                </c:pt>
                <c:pt idx="109">
                  <c:v>1835</c:v>
                </c:pt>
                <c:pt idx="110">
                  <c:v>1836</c:v>
                </c:pt>
                <c:pt idx="111">
                  <c:v>1837</c:v>
                </c:pt>
                <c:pt idx="112">
                  <c:v>1838</c:v>
                </c:pt>
                <c:pt idx="113">
                  <c:v>1839</c:v>
                </c:pt>
                <c:pt idx="114">
                  <c:v>1840</c:v>
                </c:pt>
                <c:pt idx="115">
                  <c:v>1841</c:v>
                </c:pt>
                <c:pt idx="116">
                  <c:v>1842</c:v>
                </c:pt>
                <c:pt idx="117">
                  <c:v>1843</c:v>
                </c:pt>
                <c:pt idx="118">
                  <c:v>1844</c:v>
                </c:pt>
                <c:pt idx="119">
                  <c:v>1845</c:v>
                </c:pt>
                <c:pt idx="120">
                  <c:v>1846</c:v>
                </c:pt>
                <c:pt idx="121">
                  <c:v>1847</c:v>
                </c:pt>
                <c:pt idx="122">
                  <c:v>1848</c:v>
                </c:pt>
                <c:pt idx="123">
                  <c:v>1849</c:v>
                </c:pt>
                <c:pt idx="124">
                  <c:v>1850</c:v>
                </c:pt>
                <c:pt idx="125">
                  <c:v>1851</c:v>
                </c:pt>
                <c:pt idx="126">
                  <c:v>1852</c:v>
                </c:pt>
                <c:pt idx="127">
                  <c:v>1853</c:v>
                </c:pt>
                <c:pt idx="128">
                  <c:v>1854</c:v>
                </c:pt>
                <c:pt idx="129">
                  <c:v>1855</c:v>
                </c:pt>
                <c:pt idx="130">
                  <c:v>1856</c:v>
                </c:pt>
                <c:pt idx="131">
                  <c:v>1857</c:v>
                </c:pt>
                <c:pt idx="132">
                  <c:v>1858</c:v>
                </c:pt>
                <c:pt idx="133">
                  <c:v>1859</c:v>
                </c:pt>
                <c:pt idx="134">
                  <c:v>1860</c:v>
                </c:pt>
                <c:pt idx="135">
                  <c:v>1861</c:v>
                </c:pt>
                <c:pt idx="136">
                  <c:v>1862</c:v>
                </c:pt>
                <c:pt idx="137">
                  <c:v>1863</c:v>
                </c:pt>
                <c:pt idx="138">
                  <c:v>1864</c:v>
                </c:pt>
                <c:pt idx="139">
                  <c:v>1865</c:v>
                </c:pt>
                <c:pt idx="140">
                  <c:v>1866</c:v>
                </c:pt>
                <c:pt idx="141">
                  <c:v>1867</c:v>
                </c:pt>
                <c:pt idx="142">
                  <c:v>1868</c:v>
                </c:pt>
                <c:pt idx="143">
                  <c:v>1869</c:v>
                </c:pt>
                <c:pt idx="144">
                  <c:v>1870</c:v>
                </c:pt>
                <c:pt idx="145">
                  <c:v>1871</c:v>
                </c:pt>
                <c:pt idx="146">
                  <c:v>1872</c:v>
                </c:pt>
                <c:pt idx="147">
                  <c:v>1873</c:v>
                </c:pt>
                <c:pt idx="148">
                  <c:v>1874</c:v>
                </c:pt>
                <c:pt idx="149">
                  <c:v>1875</c:v>
                </c:pt>
                <c:pt idx="150">
                  <c:v>1876</c:v>
                </c:pt>
                <c:pt idx="151">
                  <c:v>1877</c:v>
                </c:pt>
                <c:pt idx="152">
                  <c:v>1878</c:v>
                </c:pt>
                <c:pt idx="153">
                  <c:v>1879</c:v>
                </c:pt>
                <c:pt idx="154">
                  <c:v>1880</c:v>
                </c:pt>
                <c:pt idx="155">
                  <c:v>1881</c:v>
                </c:pt>
                <c:pt idx="156">
                  <c:v>1882</c:v>
                </c:pt>
                <c:pt idx="157">
                  <c:v>1883</c:v>
                </c:pt>
                <c:pt idx="158">
                  <c:v>1884</c:v>
                </c:pt>
                <c:pt idx="159">
                  <c:v>1885</c:v>
                </c:pt>
                <c:pt idx="160">
                  <c:v>1886</c:v>
                </c:pt>
                <c:pt idx="161">
                  <c:v>1887</c:v>
                </c:pt>
                <c:pt idx="162">
                  <c:v>1888</c:v>
                </c:pt>
                <c:pt idx="163">
                  <c:v>1889</c:v>
                </c:pt>
                <c:pt idx="164">
                  <c:v>1890</c:v>
                </c:pt>
                <c:pt idx="165">
                  <c:v>1891</c:v>
                </c:pt>
                <c:pt idx="166">
                  <c:v>1892</c:v>
                </c:pt>
                <c:pt idx="167">
                  <c:v>1893</c:v>
                </c:pt>
                <c:pt idx="168">
                  <c:v>1894</c:v>
                </c:pt>
                <c:pt idx="169">
                  <c:v>1895</c:v>
                </c:pt>
                <c:pt idx="170">
                  <c:v>1896</c:v>
                </c:pt>
                <c:pt idx="171">
                  <c:v>1897</c:v>
                </c:pt>
                <c:pt idx="172">
                  <c:v>1898</c:v>
                </c:pt>
                <c:pt idx="173">
                  <c:v>1899</c:v>
                </c:pt>
                <c:pt idx="174">
                  <c:v>1900</c:v>
                </c:pt>
                <c:pt idx="175">
                  <c:v>1901</c:v>
                </c:pt>
                <c:pt idx="176">
                  <c:v>1902</c:v>
                </c:pt>
                <c:pt idx="177">
                  <c:v>1903</c:v>
                </c:pt>
                <c:pt idx="178">
                  <c:v>1904</c:v>
                </c:pt>
                <c:pt idx="179">
                  <c:v>1905</c:v>
                </c:pt>
                <c:pt idx="180">
                  <c:v>1906</c:v>
                </c:pt>
                <c:pt idx="181">
                  <c:v>1907</c:v>
                </c:pt>
                <c:pt idx="182">
                  <c:v>1908</c:v>
                </c:pt>
                <c:pt idx="183">
                  <c:v>1909</c:v>
                </c:pt>
                <c:pt idx="184">
                  <c:v>1910</c:v>
                </c:pt>
                <c:pt idx="185">
                  <c:v>1911</c:v>
                </c:pt>
                <c:pt idx="186">
                  <c:v>1912</c:v>
                </c:pt>
                <c:pt idx="187">
                  <c:v>1913</c:v>
                </c:pt>
                <c:pt idx="188">
                  <c:v>1914</c:v>
                </c:pt>
                <c:pt idx="189">
                  <c:v>1915</c:v>
                </c:pt>
                <c:pt idx="190">
                  <c:v>1916</c:v>
                </c:pt>
                <c:pt idx="191">
                  <c:v>1917</c:v>
                </c:pt>
                <c:pt idx="192">
                  <c:v>1918</c:v>
                </c:pt>
                <c:pt idx="193">
                  <c:v>1919</c:v>
                </c:pt>
                <c:pt idx="194">
                  <c:v>1920</c:v>
                </c:pt>
                <c:pt idx="195">
                  <c:v>1921</c:v>
                </c:pt>
                <c:pt idx="196">
                  <c:v>1922</c:v>
                </c:pt>
                <c:pt idx="197">
                  <c:v>1923</c:v>
                </c:pt>
                <c:pt idx="198">
                  <c:v>1924</c:v>
                </c:pt>
                <c:pt idx="199">
                  <c:v>1925</c:v>
                </c:pt>
                <c:pt idx="200">
                  <c:v>1926</c:v>
                </c:pt>
                <c:pt idx="201">
                  <c:v>1927</c:v>
                </c:pt>
                <c:pt idx="202">
                  <c:v>1928</c:v>
                </c:pt>
                <c:pt idx="203">
                  <c:v>1929</c:v>
                </c:pt>
                <c:pt idx="204">
                  <c:v>1930</c:v>
                </c:pt>
                <c:pt idx="205">
                  <c:v>1931</c:v>
                </c:pt>
                <c:pt idx="206">
                  <c:v>1932</c:v>
                </c:pt>
                <c:pt idx="207">
                  <c:v>1933</c:v>
                </c:pt>
                <c:pt idx="208">
                  <c:v>1934</c:v>
                </c:pt>
                <c:pt idx="209">
                  <c:v>1935</c:v>
                </c:pt>
                <c:pt idx="210">
                  <c:v>1936</c:v>
                </c:pt>
                <c:pt idx="211">
                  <c:v>1937</c:v>
                </c:pt>
                <c:pt idx="212">
                  <c:v>1938</c:v>
                </c:pt>
                <c:pt idx="213">
                  <c:v>1939</c:v>
                </c:pt>
                <c:pt idx="214">
                  <c:v>1940</c:v>
                </c:pt>
                <c:pt idx="215">
                  <c:v>1941</c:v>
                </c:pt>
                <c:pt idx="216">
                  <c:v>1942</c:v>
                </c:pt>
                <c:pt idx="217">
                  <c:v>1943</c:v>
                </c:pt>
                <c:pt idx="218">
                  <c:v>1944</c:v>
                </c:pt>
                <c:pt idx="219">
                  <c:v>1945</c:v>
                </c:pt>
                <c:pt idx="220">
                  <c:v>1946</c:v>
                </c:pt>
                <c:pt idx="221">
                  <c:v>1947</c:v>
                </c:pt>
                <c:pt idx="222">
                  <c:v>1948</c:v>
                </c:pt>
                <c:pt idx="223">
                  <c:v>1949</c:v>
                </c:pt>
                <c:pt idx="224">
                  <c:v>1950</c:v>
                </c:pt>
                <c:pt idx="225">
                  <c:v>1951</c:v>
                </c:pt>
                <c:pt idx="226">
                  <c:v>1952</c:v>
                </c:pt>
                <c:pt idx="227">
                  <c:v>1953</c:v>
                </c:pt>
                <c:pt idx="228">
                  <c:v>1954</c:v>
                </c:pt>
                <c:pt idx="229">
                  <c:v>1955</c:v>
                </c:pt>
                <c:pt idx="230">
                  <c:v>1956</c:v>
                </c:pt>
                <c:pt idx="231">
                  <c:v>1957</c:v>
                </c:pt>
                <c:pt idx="232">
                  <c:v>1958</c:v>
                </c:pt>
                <c:pt idx="233">
                  <c:v>1959</c:v>
                </c:pt>
                <c:pt idx="234">
                  <c:v>1960</c:v>
                </c:pt>
                <c:pt idx="235">
                  <c:v>1961</c:v>
                </c:pt>
                <c:pt idx="236">
                  <c:v>1962</c:v>
                </c:pt>
                <c:pt idx="237">
                  <c:v>1963</c:v>
                </c:pt>
                <c:pt idx="238">
                  <c:v>1964</c:v>
                </c:pt>
                <c:pt idx="239">
                  <c:v>1965</c:v>
                </c:pt>
                <c:pt idx="240">
                  <c:v>1966</c:v>
                </c:pt>
                <c:pt idx="241">
                  <c:v>1967</c:v>
                </c:pt>
                <c:pt idx="242">
                  <c:v>1968</c:v>
                </c:pt>
                <c:pt idx="243">
                  <c:v>1969</c:v>
                </c:pt>
                <c:pt idx="244">
                  <c:v>1970</c:v>
                </c:pt>
                <c:pt idx="245">
                  <c:v>1971</c:v>
                </c:pt>
                <c:pt idx="246">
                  <c:v>1972</c:v>
                </c:pt>
                <c:pt idx="247">
                  <c:v>1973</c:v>
                </c:pt>
                <c:pt idx="248">
                  <c:v>1974</c:v>
                </c:pt>
                <c:pt idx="249">
                  <c:v>1975</c:v>
                </c:pt>
                <c:pt idx="250">
                  <c:v>1976</c:v>
                </c:pt>
                <c:pt idx="251">
                  <c:v>1977</c:v>
                </c:pt>
                <c:pt idx="252">
                  <c:v>1978</c:v>
                </c:pt>
                <c:pt idx="253">
                  <c:v>1979</c:v>
                </c:pt>
                <c:pt idx="254">
                  <c:v>1980</c:v>
                </c:pt>
                <c:pt idx="255">
                  <c:v>1981</c:v>
                </c:pt>
                <c:pt idx="256">
                  <c:v>1982</c:v>
                </c:pt>
                <c:pt idx="257">
                  <c:v>1983</c:v>
                </c:pt>
                <c:pt idx="258">
                  <c:v>1984</c:v>
                </c:pt>
                <c:pt idx="259">
                  <c:v>1985</c:v>
                </c:pt>
                <c:pt idx="260">
                  <c:v>1986</c:v>
                </c:pt>
                <c:pt idx="261">
                  <c:v>1987</c:v>
                </c:pt>
                <c:pt idx="262">
                  <c:v>1988</c:v>
                </c:pt>
                <c:pt idx="263">
                  <c:v>1989</c:v>
                </c:pt>
                <c:pt idx="264">
                  <c:v>1990</c:v>
                </c:pt>
                <c:pt idx="265">
                  <c:v>1991</c:v>
                </c:pt>
                <c:pt idx="266">
                  <c:v>1992</c:v>
                </c:pt>
                <c:pt idx="267">
                  <c:v>1993</c:v>
                </c:pt>
                <c:pt idx="268">
                  <c:v>1994</c:v>
                </c:pt>
                <c:pt idx="269">
                  <c:v>1995</c:v>
                </c:pt>
                <c:pt idx="270">
                  <c:v>1996</c:v>
                </c:pt>
                <c:pt idx="271">
                  <c:v>1997</c:v>
                </c:pt>
                <c:pt idx="272">
                  <c:v>1998</c:v>
                </c:pt>
                <c:pt idx="273">
                  <c:v>1999</c:v>
                </c:pt>
                <c:pt idx="274">
                  <c:v>2000</c:v>
                </c:pt>
                <c:pt idx="275">
                  <c:v>2001</c:v>
                </c:pt>
                <c:pt idx="276">
                  <c:v>2002</c:v>
                </c:pt>
                <c:pt idx="277">
                  <c:v>2003</c:v>
                </c:pt>
                <c:pt idx="278">
                  <c:v>2004</c:v>
                </c:pt>
                <c:pt idx="279">
                  <c:v>2005</c:v>
                </c:pt>
                <c:pt idx="280">
                  <c:v>2006</c:v>
                </c:pt>
                <c:pt idx="281">
                  <c:v>2007</c:v>
                </c:pt>
                <c:pt idx="282">
                  <c:v>2008</c:v>
                </c:pt>
                <c:pt idx="283">
                  <c:v>2009</c:v>
                </c:pt>
                <c:pt idx="284">
                  <c:v>2010</c:v>
                </c:pt>
                <c:pt idx="285">
                  <c:v>2011</c:v>
                </c:pt>
                <c:pt idx="286">
                  <c:v>2012</c:v>
                </c:pt>
                <c:pt idx="287">
                  <c:v>2013</c:v>
                </c:pt>
                <c:pt idx="288">
                  <c:v>2014*</c:v>
                </c:pt>
              </c:strCache>
            </c:strRef>
          </c:cat>
          <c:val>
            <c:numRef>
              <c:f>Sheet1!$D$2:$D$290</c:f>
              <c:numCache>
                <c:formatCode>General</c:formatCode>
                <c:ptCount val="289"/>
                <c:pt idx="0">
                  <c:v>19971.37812357278</c:v>
                </c:pt>
                <c:pt idx="1">
                  <c:v>19971.378100000002</c:v>
                </c:pt>
                <c:pt idx="5">
                  <c:v>18323.70163763293</c:v>
                </c:pt>
                <c:pt idx="6">
                  <c:v>18323.7016</c:v>
                </c:pt>
                <c:pt idx="10">
                  <c:v>20452.351242904679</c:v>
                </c:pt>
                <c:pt idx="11">
                  <c:v>20452.351200000001</c:v>
                </c:pt>
                <c:pt idx="15">
                  <c:v>22142.6282051282</c:v>
                </c:pt>
                <c:pt idx="16">
                  <c:v>22142.628199999999</c:v>
                </c:pt>
                <c:pt idx="20">
                  <c:v>25593.266784106479</c:v>
                </c:pt>
                <c:pt idx="21">
                  <c:v>25593.266800000001</c:v>
                </c:pt>
                <c:pt idx="25">
                  <c:v>24996.860116134929</c:v>
                </c:pt>
                <c:pt idx="26">
                  <c:v>24346.859300580669</c:v>
                </c:pt>
                <c:pt idx="27">
                  <c:v>24142.102172636529</c:v>
                </c:pt>
                <c:pt idx="28">
                  <c:v>23405.526195602532</c:v>
                </c:pt>
                <c:pt idx="29">
                  <c:v>22781.635349383439</c:v>
                </c:pt>
                <c:pt idx="30">
                  <c:v>21037.76423957722</c:v>
                </c:pt>
                <c:pt idx="31">
                  <c:v>18749.70640046976</c:v>
                </c:pt>
                <c:pt idx="32">
                  <c:v>17096.533078880409</c:v>
                </c:pt>
                <c:pt idx="33">
                  <c:v>25102.674202387949</c:v>
                </c:pt>
                <c:pt idx="34">
                  <c:v>23490.727148169899</c:v>
                </c:pt>
                <c:pt idx="35">
                  <c:v>24932.27229725321</c:v>
                </c:pt>
                <c:pt idx="36">
                  <c:v>24825.08400208782</c:v>
                </c:pt>
                <c:pt idx="37">
                  <c:v>21421.16852613035</c:v>
                </c:pt>
                <c:pt idx="38">
                  <c:v>25425.613296796491</c:v>
                </c:pt>
                <c:pt idx="39">
                  <c:v>23744.95579695961</c:v>
                </c:pt>
                <c:pt idx="40">
                  <c:v>21800.450185946371</c:v>
                </c:pt>
                <c:pt idx="41">
                  <c:v>24638.191590004571</c:v>
                </c:pt>
                <c:pt idx="42">
                  <c:v>21465.14321132642</c:v>
                </c:pt>
                <c:pt idx="43">
                  <c:v>23574.553891824879</c:v>
                </c:pt>
                <c:pt idx="44">
                  <c:v>25128.784171723099</c:v>
                </c:pt>
                <c:pt idx="45">
                  <c:v>23259.860050890591</c:v>
                </c:pt>
                <c:pt idx="46">
                  <c:v>19376.345664513599</c:v>
                </c:pt>
                <c:pt idx="47">
                  <c:v>20009.855973119331</c:v>
                </c:pt>
                <c:pt idx="48">
                  <c:v>27809.865759770339</c:v>
                </c:pt>
                <c:pt idx="49">
                  <c:v>25494.323742415341</c:v>
                </c:pt>
                <c:pt idx="50">
                  <c:v>26250.13864422261</c:v>
                </c:pt>
                <c:pt idx="51">
                  <c:v>23177.40751614797</c:v>
                </c:pt>
                <c:pt idx="52">
                  <c:v>25407.7485809356</c:v>
                </c:pt>
                <c:pt idx="53">
                  <c:v>25531.427383049519</c:v>
                </c:pt>
                <c:pt idx="54">
                  <c:v>25780.15919618971</c:v>
                </c:pt>
                <c:pt idx="55">
                  <c:v>28266.10311867945</c:v>
                </c:pt>
                <c:pt idx="56">
                  <c:v>22795.37743850721</c:v>
                </c:pt>
                <c:pt idx="57">
                  <c:v>20615.882103477521</c:v>
                </c:pt>
                <c:pt idx="58">
                  <c:v>25905.21220721602</c:v>
                </c:pt>
                <c:pt idx="59">
                  <c:v>21731.73974032751</c:v>
                </c:pt>
                <c:pt idx="60">
                  <c:v>22957.534090167679</c:v>
                </c:pt>
                <c:pt idx="61">
                  <c:v>23985.442356625561</c:v>
                </c:pt>
                <c:pt idx="62">
                  <c:v>26698.13074965747</c:v>
                </c:pt>
                <c:pt idx="63">
                  <c:v>23431.636164937689</c:v>
                </c:pt>
                <c:pt idx="64">
                  <c:v>20636.495237163181</c:v>
                </c:pt>
                <c:pt idx="65">
                  <c:v>28558.80961701569</c:v>
                </c:pt>
                <c:pt idx="66">
                  <c:v>25579.524694982709</c:v>
                </c:pt>
                <c:pt idx="67">
                  <c:v>22460.070463887259</c:v>
                </c:pt>
                <c:pt idx="68">
                  <c:v>22943.792001043908</c:v>
                </c:pt>
                <c:pt idx="69">
                  <c:v>19053.406570105049</c:v>
                </c:pt>
                <c:pt idx="70">
                  <c:v>27060.921902524951</c:v>
                </c:pt>
                <c:pt idx="71">
                  <c:v>26924.87522019965</c:v>
                </c:pt>
                <c:pt idx="72">
                  <c:v>27603.734422913811</c:v>
                </c:pt>
                <c:pt idx="73">
                  <c:v>25495.697951327711</c:v>
                </c:pt>
                <c:pt idx="74">
                  <c:v>20771.167710576108</c:v>
                </c:pt>
                <c:pt idx="75">
                  <c:v>23733.962125660601</c:v>
                </c:pt>
                <c:pt idx="76">
                  <c:v>20497.700137013111</c:v>
                </c:pt>
                <c:pt idx="77">
                  <c:v>20997.912181118299</c:v>
                </c:pt>
                <c:pt idx="78">
                  <c:v>24084.385398316699</c:v>
                </c:pt>
                <c:pt idx="79">
                  <c:v>19776.240458015269</c:v>
                </c:pt>
                <c:pt idx="80">
                  <c:v>22442.205748026361</c:v>
                </c:pt>
                <c:pt idx="81">
                  <c:v>21000.660598943039</c:v>
                </c:pt>
                <c:pt idx="82">
                  <c:v>18694.738043974681</c:v>
                </c:pt>
                <c:pt idx="83">
                  <c:v>16365.45393749592</c:v>
                </c:pt>
                <c:pt idx="84">
                  <c:v>19943.893945325239</c:v>
                </c:pt>
                <c:pt idx="85">
                  <c:v>20765.6708749266</c:v>
                </c:pt>
                <c:pt idx="86">
                  <c:v>15267.461016506821</c:v>
                </c:pt>
                <c:pt idx="87">
                  <c:v>16590.82419912572</c:v>
                </c:pt>
                <c:pt idx="88">
                  <c:v>17960.910484765449</c:v>
                </c:pt>
                <c:pt idx="89">
                  <c:v>18834.907353037121</c:v>
                </c:pt>
                <c:pt idx="90">
                  <c:v>18560.06557056175</c:v>
                </c:pt>
                <c:pt idx="91">
                  <c:v>21149.075161479741</c:v>
                </c:pt>
                <c:pt idx="92">
                  <c:v>21855.418542441439</c:v>
                </c:pt>
                <c:pt idx="93">
                  <c:v>19416.197722972531</c:v>
                </c:pt>
                <c:pt idx="94">
                  <c:v>20041.462778104</c:v>
                </c:pt>
                <c:pt idx="95">
                  <c:v>23986.816565537909</c:v>
                </c:pt>
                <c:pt idx="96">
                  <c:v>21385.439094408561</c:v>
                </c:pt>
                <c:pt idx="97">
                  <c:v>23111.445488353878</c:v>
                </c:pt>
                <c:pt idx="98">
                  <c:v>26585.445618842561</c:v>
                </c:pt>
                <c:pt idx="99">
                  <c:v>28586.29379526326</c:v>
                </c:pt>
                <c:pt idx="100">
                  <c:v>28281.219416715601</c:v>
                </c:pt>
                <c:pt idx="101">
                  <c:v>23735.336334572981</c:v>
                </c:pt>
                <c:pt idx="102">
                  <c:v>26041.258889541328</c:v>
                </c:pt>
                <c:pt idx="103">
                  <c:v>24815.464539701181</c:v>
                </c:pt>
                <c:pt idx="104">
                  <c:v>27294.537417629021</c:v>
                </c:pt>
                <c:pt idx="105">
                  <c:v>25627.622006915899</c:v>
                </c:pt>
                <c:pt idx="106">
                  <c:v>26772.338030925821</c:v>
                </c:pt>
                <c:pt idx="107">
                  <c:v>28097.075422457099</c:v>
                </c:pt>
                <c:pt idx="108">
                  <c:v>29436.929112024529</c:v>
                </c:pt>
                <c:pt idx="109">
                  <c:v>28998.556468976309</c:v>
                </c:pt>
                <c:pt idx="110">
                  <c:v>28266.10311867945</c:v>
                </c:pt>
                <c:pt idx="111">
                  <c:v>28554.686990278598</c:v>
                </c:pt>
                <c:pt idx="112">
                  <c:v>28373.29141384485</c:v>
                </c:pt>
                <c:pt idx="113">
                  <c:v>28806.167221243559</c:v>
                </c:pt>
                <c:pt idx="114">
                  <c:v>29956.380080902982</c:v>
                </c:pt>
                <c:pt idx="115">
                  <c:v>32091.900730736601</c:v>
                </c:pt>
                <c:pt idx="116">
                  <c:v>32483.550270764012</c:v>
                </c:pt>
                <c:pt idx="117">
                  <c:v>31937.989332550402</c:v>
                </c:pt>
                <c:pt idx="118">
                  <c:v>33387.779735107979</c:v>
                </c:pt>
                <c:pt idx="119">
                  <c:v>32326.890454753051</c:v>
                </c:pt>
                <c:pt idx="120">
                  <c:v>30277.944966399169</c:v>
                </c:pt>
                <c:pt idx="121">
                  <c:v>28532.699647680489</c:v>
                </c:pt>
                <c:pt idx="122">
                  <c:v>29816.210771840539</c:v>
                </c:pt>
                <c:pt idx="123">
                  <c:v>31193.168102042149</c:v>
                </c:pt>
                <c:pt idx="124">
                  <c:v>31888.517811704831</c:v>
                </c:pt>
                <c:pt idx="125">
                  <c:v>31918.750407777119</c:v>
                </c:pt>
                <c:pt idx="126">
                  <c:v>31586.19185098193</c:v>
                </c:pt>
                <c:pt idx="127">
                  <c:v>31403.422065635801</c:v>
                </c:pt>
                <c:pt idx="128">
                  <c:v>31461.138839955631</c:v>
                </c:pt>
                <c:pt idx="129">
                  <c:v>31606.804984667579</c:v>
                </c:pt>
                <c:pt idx="130">
                  <c:v>29795.597638154901</c:v>
                </c:pt>
                <c:pt idx="131">
                  <c:v>30177.62771579565</c:v>
                </c:pt>
                <c:pt idx="132">
                  <c:v>32641.584295687349</c:v>
                </c:pt>
                <c:pt idx="133">
                  <c:v>32097.397566385978</c:v>
                </c:pt>
                <c:pt idx="134">
                  <c:v>31158.81287923273</c:v>
                </c:pt>
                <c:pt idx="135">
                  <c:v>30646.232954916151</c:v>
                </c:pt>
                <c:pt idx="136">
                  <c:v>31013.146734520778</c:v>
                </c:pt>
                <c:pt idx="137">
                  <c:v>31399.29943889867</c:v>
                </c:pt>
                <c:pt idx="138">
                  <c:v>32325.51624584067</c:v>
                </c:pt>
                <c:pt idx="139">
                  <c:v>32792.747276048802</c:v>
                </c:pt>
                <c:pt idx="140">
                  <c:v>31935.240914725651</c:v>
                </c:pt>
                <c:pt idx="141">
                  <c:v>30984.288347360871</c:v>
                </c:pt>
                <c:pt idx="142">
                  <c:v>29482.278006132969</c:v>
                </c:pt>
                <c:pt idx="143">
                  <c:v>31944.860377112302</c:v>
                </c:pt>
                <c:pt idx="144">
                  <c:v>32579.744894630399</c:v>
                </c:pt>
                <c:pt idx="145">
                  <c:v>32644.332713512111</c:v>
                </c:pt>
                <c:pt idx="146">
                  <c:v>32453.31767469172</c:v>
                </c:pt>
                <c:pt idx="147">
                  <c:v>34131.22675670372</c:v>
                </c:pt>
                <c:pt idx="148">
                  <c:v>36890.63825275658</c:v>
                </c:pt>
                <c:pt idx="149">
                  <c:v>37669.814706074249</c:v>
                </c:pt>
                <c:pt idx="150">
                  <c:v>37546.135903960181</c:v>
                </c:pt>
                <c:pt idx="151">
                  <c:v>37610.723722841904</c:v>
                </c:pt>
                <c:pt idx="152">
                  <c:v>38356.919162262668</c:v>
                </c:pt>
                <c:pt idx="153">
                  <c:v>40827.746786716183</c:v>
                </c:pt>
                <c:pt idx="154">
                  <c:v>38149.413616493781</c:v>
                </c:pt>
                <c:pt idx="155">
                  <c:v>38884.615384615208</c:v>
                </c:pt>
                <c:pt idx="156">
                  <c:v>38743.071866640566</c:v>
                </c:pt>
                <c:pt idx="157">
                  <c:v>39773.728550923202</c:v>
                </c:pt>
                <c:pt idx="158">
                  <c:v>41033.87812357278</c:v>
                </c:pt>
                <c:pt idx="159">
                  <c:v>43485.466823253082</c:v>
                </c:pt>
                <c:pt idx="160">
                  <c:v>43532.189926273903</c:v>
                </c:pt>
                <c:pt idx="161">
                  <c:v>44315.489006328702</c:v>
                </c:pt>
                <c:pt idx="162">
                  <c:v>44010.414627781043</c:v>
                </c:pt>
                <c:pt idx="163">
                  <c:v>43888.110034579498</c:v>
                </c:pt>
                <c:pt idx="164">
                  <c:v>44738.745351340767</c:v>
                </c:pt>
                <c:pt idx="165">
                  <c:v>46092.341130031971</c:v>
                </c:pt>
                <c:pt idx="166">
                  <c:v>47234.308736217128</c:v>
                </c:pt>
                <c:pt idx="167">
                  <c:v>52030.297840412211</c:v>
                </c:pt>
                <c:pt idx="168">
                  <c:v>52823.216382853767</c:v>
                </c:pt>
                <c:pt idx="169">
                  <c:v>53453.978273634762</c:v>
                </c:pt>
                <c:pt idx="170">
                  <c:v>55035.692731780517</c:v>
                </c:pt>
                <c:pt idx="171">
                  <c:v>58634.745873295498</c:v>
                </c:pt>
                <c:pt idx="172">
                  <c:v>57242.672245057744</c:v>
                </c:pt>
                <c:pt idx="173">
                  <c:v>54966.982286161678</c:v>
                </c:pt>
                <c:pt idx="174">
                  <c:v>54488.75758465453</c:v>
                </c:pt>
                <c:pt idx="175">
                  <c:v>55362.754452926209</c:v>
                </c:pt>
                <c:pt idx="176">
                  <c:v>56776.815423761967</c:v>
                </c:pt>
                <c:pt idx="177">
                  <c:v>56712.227604880172</c:v>
                </c:pt>
                <c:pt idx="178">
                  <c:v>61561.810856658201</c:v>
                </c:pt>
                <c:pt idx="179">
                  <c:v>61197.645494878321</c:v>
                </c:pt>
                <c:pt idx="180">
                  <c:v>61805.045834148899</c:v>
                </c:pt>
                <c:pt idx="181">
                  <c:v>61806.420043061167</c:v>
                </c:pt>
                <c:pt idx="182">
                  <c:v>62042.783975990082</c:v>
                </c:pt>
                <c:pt idx="183">
                  <c:v>65496.170972793123</c:v>
                </c:pt>
                <c:pt idx="184">
                  <c:v>66232.746949826746</c:v>
                </c:pt>
                <c:pt idx="185">
                  <c:v>68949.557969596135</c:v>
                </c:pt>
                <c:pt idx="186">
                  <c:v>68563.405265218229</c:v>
                </c:pt>
                <c:pt idx="187">
                  <c:v>69867.529523063873</c:v>
                </c:pt>
                <c:pt idx="188">
                  <c:v>73081.804169113355</c:v>
                </c:pt>
                <c:pt idx="189">
                  <c:v>66956.955046649702</c:v>
                </c:pt>
                <c:pt idx="190">
                  <c:v>65847.968454361588</c:v>
                </c:pt>
                <c:pt idx="191">
                  <c:v>74157.809747504405</c:v>
                </c:pt>
                <c:pt idx="192">
                  <c:v>69802.941704182173</c:v>
                </c:pt>
                <c:pt idx="193">
                  <c:v>82452.534742611082</c:v>
                </c:pt>
                <c:pt idx="194">
                  <c:v>82743.867032034963</c:v>
                </c:pt>
                <c:pt idx="195">
                  <c:v>86707.085535329446</c:v>
                </c:pt>
                <c:pt idx="196">
                  <c:v>82436.044235662164</c:v>
                </c:pt>
                <c:pt idx="197">
                  <c:v>81280.334540353608</c:v>
                </c:pt>
                <c:pt idx="198">
                  <c:v>74968.593005806542</c:v>
                </c:pt>
                <c:pt idx="199">
                  <c:v>74038.253572127302</c:v>
                </c:pt>
                <c:pt idx="200">
                  <c:v>78975.786194297645</c:v>
                </c:pt>
                <c:pt idx="201">
                  <c:v>79475.998238402492</c:v>
                </c:pt>
                <c:pt idx="202">
                  <c:v>80932.659685522274</c:v>
                </c:pt>
                <c:pt idx="203">
                  <c:v>82701.266555751296</c:v>
                </c:pt>
                <c:pt idx="204">
                  <c:v>83862.47308670971</c:v>
                </c:pt>
                <c:pt idx="205">
                  <c:v>85328.753996215804</c:v>
                </c:pt>
                <c:pt idx="206">
                  <c:v>85534.885333072336</c:v>
                </c:pt>
                <c:pt idx="207">
                  <c:v>84541.332289423488</c:v>
                </c:pt>
                <c:pt idx="208">
                  <c:v>84146.93433157145</c:v>
                </c:pt>
                <c:pt idx="209">
                  <c:v>83965.538755137997</c:v>
                </c:pt>
                <c:pt idx="210">
                  <c:v>85375.477099236639</c:v>
                </c:pt>
                <c:pt idx="211">
                  <c:v>86418.501663730654</c:v>
                </c:pt>
                <c:pt idx="212">
                  <c:v>89587.4274156717</c:v>
                </c:pt>
                <c:pt idx="213">
                  <c:v>92405.9298949566</c:v>
                </c:pt>
                <c:pt idx="214">
                  <c:v>84779.070431265107</c:v>
                </c:pt>
                <c:pt idx="215">
                  <c:v>75701.046356103383</c:v>
                </c:pt>
                <c:pt idx="216">
                  <c:v>79117.329712272462</c:v>
                </c:pt>
                <c:pt idx="217">
                  <c:v>81544.182651529773</c:v>
                </c:pt>
                <c:pt idx="218">
                  <c:v>85742.390878841252</c:v>
                </c:pt>
                <c:pt idx="219">
                  <c:v>94575.805767599653</c:v>
                </c:pt>
                <c:pt idx="220">
                  <c:v>102400.5513146735</c:v>
                </c:pt>
                <c:pt idx="221">
                  <c:v>113899.9314934429</c:v>
                </c:pt>
                <c:pt idx="222">
                  <c:v>123757.13202192209</c:v>
                </c:pt>
                <c:pt idx="223">
                  <c:v>129821.5159522411</c:v>
                </c:pt>
                <c:pt idx="224">
                  <c:v>130651.5381353167</c:v>
                </c:pt>
                <c:pt idx="225">
                  <c:v>127390.5403862465</c:v>
                </c:pt>
                <c:pt idx="226">
                  <c:v>132044.985972467</c:v>
                </c:pt>
                <c:pt idx="227">
                  <c:v>137058.10008481759</c:v>
                </c:pt>
                <c:pt idx="228">
                  <c:v>138047.53050172899</c:v>
                </c:pt>
                <c:pt idx="229">
                  <c:v>145029.88598551569</c:v>
                </c:pt>
                <c:pt idx="230">
                  <c:v>152752.9400730737</c:v>
                </c:pt>
                <c:pt idx="231">
                  <c:v>158447.66180596329</c:v>
                </c:pt>
                <c:pt idx="232">
                  <c:v>161605.59388660529</c:v>
                </c:pt>
                <c:pt idx="233">
                  <c:v>165902.7451556077</c:v>
                </c:pt>
                <c:pt idx="234">
                  <c:v>172119.66627520061</c:v>
                </c:pt>
                <c:pt idx="235">
                  <c:v>178853.28994584721</c:v>
                </c:pt>
                <c:pt idx="236">
                  <c:v>188317.46672538659</c:v>
                </c:pt>
                <c:pt idx="237">
                  <c:v>195857.7510275984</c:v>
                </c:pt>
                <c:pt idx="238">
                  <c:v>199257.5438768187</c:v>
                </c:pt>
                <c:pt idx="239">
                  <c:v>205850.9982384028</c:v>
                </c:pt>
                <c:pt idx="240">
                  <c:v>215698.57930449539</c:v>
                </c:pt>
                <c:pt idx="241">
                  <c:v>225623.11606968101</c:v>
                </c:pt>
                <c:pt idx="242">
                  <c:v>232683.80146147319</c:v>
                </c:pt>
                <c:pt idx="243">
                  <c:v>241917.11114373329</c:v>
                </c:pt>
                <c:pt idx="244">
                  <c:v>219178.07627063349</c:v>
                </c:pt>
                <c:pt idx="245">
                  <c:v>232389.7207542246</c:v>
                </c:pt>
                <c:pt idx="246">
                  <c:v>237433.0674626476</c:v>
                </c:pt>
                <c:pt idx="247">
                  <c:v>244649.0384615385</c:v>
                </c:pt>
                <c:pt idx="248">
                  <c:v>252770.61313368561</c:v>
                </c:pt>
                <c:pt idx="249">
                  <c:v>267165.45149083319</c:v>
                </c:pt>
                <c:pt idx="250">
                  <c:v>279861.76763228292</c:v>
                </c:pt>
                <c:pt idx="251">
                  <c:v>283974.77490702679</c:v>
                </c:pt>
                <c:pt idx="252">
                  <c:v>285879.4284595811</c:v>
                </c:pt>
                <c:pt idx="253">
                  <c:v>280628.57620538922</c:v>
                </c:pt>
                <c:pt idx="254">
                  <c:v>281271.70597638149</c:v>
                </c:pt>
                <c:pt idx="255">
                  <c:v>278805.00097866508</c:v>
                </c:pt>
                <c:pt idx="256">
                  <c:v>279077.09434331598</c:v>
                </c:pt>
                <c:pt idx="257">
                  <c:v>280737.13870946702</c:v>
                </c:pt>
                <c:pt idx="258">
                  <c:v>284814.4165524891</c:v>
                </c:pt>
                <c:pt idx="259">
                  <c:v>289679.11610230309</c:v>
                </c:pt>
                <c:pt idx="260">
                  <c:v>295170.45491616102</c:v>
                </c:pt>
                <c:pt idx="261">
                  <c:v>296515.80544137798</c:v>
                </c:pt>
                <c:pt idx="262">
                  <c:v>296640.85845240421</c:v>
                </c:pt>
                <c:pt idx="263">
                  <c:v>295269.39795785211</c:v>
                </c:pt>
                <c:pt idx="264">
                  <c:v>295872.67567038559</c:v>
                </c:pt>
                <c:pt idx="265">
                  <c:v>299791.91948848427</c:v>
                </c:pt>
                <c:pt idx="266">
                  <c:v>304656.61903829838</c:v>
                </c:pt>
                <c:pt idx="267">
                  <c:v>307560.32247015071</c:v>
                </c:pt>
                <c:pt idx="268">
                  <c:v>313786.86305213021</c:v>
                </c:pt>
                <c:pt idx="269">
                  <c:v>316902.19465648849</c:v>
                </c:pt>
                <c:pt idx="270">
                  <c:v>326965.52652182418</c:v>
                </c:pt>
                <c:pt idx="271">
                  <c:v>334592.38598551578</c:v>
                </c:pt>
                <c:pt idx="272">
                  <c:v>347674.8548313434</c:v>
                </c:pt>
                <c:pt idx="273">
                  <c:v>359336.39166177332</c:v>
                </c:pt>
                <c:pt idx="274">
                  <c:v>364929.42193514708</c:v>
                </c:pt>
                <c:pt idx="275">
                  <c:v>375964.31950153329</c:v>
                </c:pt>
                <c:pt idx="276">
                  <c:v>391036.64285248081</c:v>
                </c:pt>
                <c:pt idx="277">
                  <c:v>397165.61460168328</c:v>
                </c:pt>
                <c:pt idx="278">
                  <c:v>406302.72966007702</c:v>
                </c:pt>
                <c:pt idx="279">
                  <c:v>415090.79565472697</c:v>
                </c:pt>
                <c:pt idx="280">
                  <c:v>424407.93208064197</c:v>
                </c:pt>
                <c:pt idx="281">
                  <c:v>441650.13130423438</c:v>
                </c:pt>
                <c:pt idx="282">
                  <c:v>453656.59457167098</c:v>
                </c:pt>
                <c:pt idx="283">
                  <c:v>461338.42239185749</c:v>
                </c:pt>
                <c:pt idx="284">
                  <c:v>468372.99781431461</c:v>
                </c:pt>
                <c:pt idx="285">
                  <c:v>482450.39391270297</c:v>
                </c:pt>
                <c:pt idx="286">
                  <c:v>496585.50678541127</c:v>
                </c:pt>
                <c:pt idx="287">
                  <c:v>501939.42470803158</c:v>
                </c:pt>
                <c:pt idx="288">
                  <c:v>505500</c:v>
                </c:pt>
              </c:numCache>
            </c:numRef>
          </c:val>
          <c:smooth val="0"/>
        </c:ser>
        <c:dLbls>
          <c:showLegendKey val="0"/>
          <c:showVal val="0"/>
          <c:showCatName val="0"/>
          <c:showSerName val="0"/>
          <c:showPercent val="0"/>
          <c:showBubbleSize val="0"/>
        </c:dLbls>
        <c:smooth val="0"/>
        <c:axId val="337469304"/>
        <c:axId val="337469696"/>
      </c:lineChart>
      <c:catAx>
        <c:axId val="337469304"/>
        <c:scaling>
          <c:orientation val="minMax"/>
        </c:scaling>
        <c:delete val="0"/>
        <c:axPos val="b"/>
        <c:numFmt formatCode="General" sourceLinked="0"/>
        <c:majorTickMark val="out"/>
        <c:minorTickMark val="none"/>
        <c:tickLblPos val="nextTo"/>
        <c:txPr>
          <a:bodyPr/>
          <a:lstStyle/>
          <a:p>
            <a:pPr>
              <a:defRPr sz="1400"/>
            </a:pPr>
            <a:endParaRPr lang="nb-NO"/>
          </a:p>
        </c:txPr>
        <c:crossAx val="337469696"/>
        <c:crosses val="autoZero"/>
        <c:auto val="1"/>
        <c:lblAlgn val="ctr"/>
        <c:lblOffset val="100"/>
        <c:tickLblSkip val="15"/>
        <c:tickMarkSkip val="15"/>
        <c:noMultiLvlLbl val="0"/>
      </c:catAx>
      <c:valAx>
        <c:axId val="337469696"/>
        <c:scaling>
          <c:logBase val="10"/>
          <c:orientation val="minMax"/>
          <c:min val="10000"/>
        </c:scaling>
        <c:delete val="0"/>
        <c:axPos val="l"/>
        <c:majorGridlines/>
        <c:numFmt formatCode="General" sourceLinked="1"/>
        <c:majorTickMark val="out"/>
        <c:minorTickMark val="none"/>
        <c:tickLblPos val="nextTo"/>
        <c:txPr>
          <a:bodyPr/>
          <a:lstStyle/>
          <a:p>
            <a:pPr>
              <a:defRPr sz="1400"/>
            </a:pPr>
            <a:endParaRPr lang="nb-NO"/>
          </a:p>
        </c:txPr>
        <c:crossAx val="337469304"/>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0.60787</cdr:x>
      <cdr:y>0.82006</cdr:y>
    </cdr:from>
    <cdr:to>
      <cdr:x>0.77117</cdr:x>
      <cdr:y>0.91331</cdr:y>
    </cdr:to>
    <cdr:sp macro="" textlink="">
      <cdr:nvSpPr>
        <cdr:cNvPr id="2" name="TekstSylinder 11"/>
        <cdr:cNvSpPr txBox="1"/>
      </cdr:nvSpPr>
      <cdr:spPr>
        <a:xfrm xmlns:a="http://schemas.openxmlformats.org/drawingml/2006/main">
          <a:off x="4745520" y="3247783"/>
          <a:ext cx="127493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nb-NO"/>
          </a:defPPr>
          <a:lvl1pPr marL="0" algn="l" defTabSz="914483" rtl="0" eaLnBrk="1" latinLnBrk="0" hangingPunct="1">
            <a:defRPr sz="1800" kern="1200">
              <a:solidFill>
                <a:schemeClr val="tx1"/>
              </a:solidFill>
              <a:latin typeface="+mn-lt"/>
              <a:ea typeface="+mn-ea"/>
              <a:cs typeface="+mn-cs"/>
            </a:defRPr>
          </a:lvl1pPr>
          <a:lvl2pPr marL="457242" algn="l" defTabSz="914483" rtl="0" eaLnBrk="1" latinLnBrk="0" hangingPunct="1">
            <a:defRPr sz="1800" kern="1200">
              <a:solidFill>
                <a:schemeClr val="tx1"/>
              </a:solidFill>
              <a:latin typeface="+mn-lt"/>
              <a:ea typeface="+mn-ea"/>
              <a:cs typeface="+mn-cs"/>
            </a:defRPr>
          </a:lvl2pPr>
          <a:lvl3pPr marL="914483" algn="l" defTabSz="914483" rtl="0" eaLnBrk="1" latinLnBrk="0" hangingPunct="1">
            <a:defRPr sz="1800" kern="1200">
              <a:solidFill>
                <a:schemeClr val="tx1"/>
              </a:solidFill>
              <a:latin typeface="+mn-lt"/>
              <a:ea typeface="+mn-ea"/>
              <a:cs typeface="+mn-cs"/>
            </a:defRPr>
          </a:lvl3pPr>
          <a:lvl4pPr marL="1371725" algn="l" defTabSz="914483" rtl="0" eaLnBrk="1" latinLnBrk="0" hangingPunct="1">
            <a:defRPr sz="1800" kern="1200">
              <a:solidFill>
                <a:schemeClr val="tx1"/>
              </a:solidFill>
              <a:latin typeface="+mn-lt"/>
              <a:ea typeface="+mn-ea"/>
              <a:cs typeface="+mn-cs"/>
            </a:defRPr>
          </a:lvl4pPr>
          <a:lvl5pPr marL="1828966" algn="l" defTabSz="914483" rtl="0" eaLnBrk="1" latinLnBrk="0" hangingPunct="1">
            <a:defRPr sz="1800" kern="1200">
              <a:solidFill>
                <a:schemeClr val="tx1"/>
              </a:solidFill>
              <a:latin typeface="+mn-lt"/>
              <a:ea typeface="+mn-ea"/>
              <a:cs typeface="+mn-cs"/>
            </a:defRPr>
          </a:lvl5pPr>
          <a:lvl6pPr marL="2286208" algn="l" defTabSz="914483" rtl="0" eaLnBrk="1" latinLnBrk="0" hangingPunct="1">
            <a:defRPr sz="1800" kern="1200">
              <a:solidFill>
                <a:schemeClr val="tx1"/>
              </a:solidFill>
              <a:latin typeface="+mn-lt"/>
              <a:ea typeface="+mn-ea"/>
              <a:cs typeface="+mn-cs"/>
            </a:defRPr>
          </a:lvl6pPr>
          <a:lvl7pPr marL="2743450" algn="l" defTabSz="914483" rtl="0" eaLnBrk="1" latinLnBrk="0" hangingPunct="1">
            <a:defRPr sz="1800" kern="1200">
              <a:solidFill>
                <a:schemeClr val="tx1"/>
              </a:solidFill>
              <a:latin typeface="+mn-lt"/>
              <a:ea typeface="+mn-ea"/>
              <a:cs typeface="+mn-cs"/>
            </a:defRPr>
          </a:lvl7pPr>
          <a:lvl8pPr marL="3200691" algn="l" defTabSz="914483" rtl="0" eaLnBrk="1" latinLnBrk="0" hangingPunct="1">
            <a:defRPr sz="1800" kern="1200">
              <a:solidFill>
                <a:schemeClr val="tx1"/>
              </a:solidFill>
              <a:latin typeface="+mn-lt"/>
              <a:ea typeface="+mn-ea"/>
              <a:cs typeface="+mn-cs"/>
            </a:defRPr>
          </a:lvl8pPr>
          <a:lvl9pPr marL="3657933" algn="l" defTabSz="914483" rtl="0" eaLnBrk="1" latinLnBrk="0" hangingPunct="1">
            <a:defRPr sz="1800" kern="1200">
              <a:solidFill>
                <a:schemeClr val="tx1"/>
              </a:solidFill>
              <a:latin typeface="+mn-lt"/>
              <a:ea typeface="+mn-ea"/>
              <a:cs typeface="+mn-cs"/>
            </a:defRPr>
          </a:lvl9pPr>
        </a:lstStyle>
        <a:p xmlns:a="http://schemas.openxmlformats.org/drawingml/2006/main">
          <a:pPr algn="ctr"/>
          <a:r>
            <a:rPr lang="nb-NO" sz="900" dirty="0" smtClean="0">
              <a:solidFill>
                <a:schemeClr val="bg1">
                  <a:lumMod val="50000"/>
                </a:schemeClr>
              </a:solidFill>
            </a:rPr>
            <a:t>Overnatting og servering</a:t>
          </a:r>
          <a:endParaRPr lang="nb-NO" sz="900" dirty="0">
            <a:solidFill>
              <a:schemeClr val="bg1">
                <a:lumMod val="50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BB5AB4-C2BD-4069-9761-3E1A6C00CD35}" type="datetimeFigureOut">
              <a:rPr lang="nb-NO" smtClean="0"/>
              <a:t>01.02.2017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8DF4B-D1CD-4B62-8A4B-9D96611D73C5}" type="slidenum">
              <a:rPr lang="nb-NO" smtClean="0"/>
              <a:t>‹#›</a:t>
            </a:fld>
            <a:endParaRPr lang="nb-NO"/>
          </a:p>
        </p:txBody>
      </p:sp>
    </p:spTree>
    <p:extLst>
      <p:ext uri="{BB962C8B-B14F-4D97-AF65-F5344CB8AC3E}">
        <p14:creationId xmlns:p14="http://schemas.microsoft.com/office/powerpoint/2010/main" val="2534652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3</a:t>
            </a:fld>
            <a:endParaRPr lang="nb-NO"/>
          </a:p>
        </p:txBody>
      </p:sp>
    </p:spTree>
    <p:extLst>
      <p:ext uri="{BB962C8B-B14F-4D97-AF65-F5344CB8AC3E}">
        <p14:creationId xmlns:p14="http://schemas.microsoft.com/office/powerpoint/2010/main" val="278278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sz="1200" b="1" i="1" kern="1200" dirty="0" smtClean="0">
                <a:solidFill>
                  <a:schemeClr val="tx1"/>
                </a:solidFill>
                <a:effectLst/>
                <a:latin typeface="+mn-lt"/>
                <a:ea typeface="+mn-ea"/>
                <a:cs typeface="+mn-cs"/>
              </a:rPr>
              <a:t>1) For det første er det kjennetegnet ved at det er de kapitalintensive næringene som driver økonomien regionalt</a:t>
            </a:r>
            <a:r>
              <a:rPr lang="nb-NO" sz="1200" kern="1200" dirty="0" smtClean="0">
                <a:solidFill>
                  <a:schemeClr val="tx1"/>
                </a:solidFill>
                <a:effectLst/>
                <a:latin typeface="+mn-lt"/>
                <a:ea typeface="+mn-ea"/>
                <a:cs typeface="+mn-cs"/>
              </a:rPr>
              <a:t>. Dette forplanter seg til underleverandørindustrien til disse næringene. Dette bidrar positivt gjennom at etableringshindre ofte er større, men motsatt gjør det også at omstilling blir mer krevende og risikofylt. Man er avhengig av stabile og attraktive rammebetingelser for å tiltrekke seg både privat risikokapital og fremmedkapital for å lykkes i en omstillingsfase – og i større grad enn om næringslivet hadde vært drevet av tjenesteytende eller teknologi-intensive næringer</a:t>
            </a:r>
          </a:p>
          <a:p>
            <a:pPr lvl="0"/>
            <a:r>
              <a:rPr lang="nb-NO" sz="1200" b="1" i="1" kern="1200" dirty="0" smtClean="0">
                <a:solidFill>
                  <a:schemeClr val="tx1"/>
                </a:solidFill>
                <a:effectLst/>
                <a:latin typeface="+mn-lt"/>
                <a:ea typeface="+mn-ea"/>
                <a:cs typeface="+mn-cs"/>
              </a:rPr>
              <a:t>2) For det andre er Vestlandet Norges største eksportregion</a:t>
            </a:r>
            <a:r>
              <a:rPr lang="nb-NO" sz="1200" kern="1200" dirty="0" smtClean="0">
                <a:solidFill>
                  <a:schemeClr val="tx1"/>
                </a:solidFill>
                <a:effectLst/>
                <a:latin typeface="+mn-lt"/>
                <a:ea typeface="+mn-ea"/>
                <a:cs typeface="+mn-cs"/>
              </a:rPr>
              <a:t> og eksporterte varer for 150 </a:t>
            </a:r>
            <a:r>
              <a:rPr lang="nb-NO" sz="1200" kern="1200" dirty="0" err="1" smtClean="0">
                <a:solidFill>
                  <a:schemeClr val="tx1"/>
                </a:solidFill>
                <a:effectLst/>
                <a:latin typeface="+mn-lt"/>
                <a:ea typeface="+mn-ea"/>
                <a:cs typeface="+mn-cs"/>
              </a:rPr>
              <a:t>mrd</a:t>
            </a:r>
            <a:r>
              <a:rPr lang="nb-NO" sz="1200" kern="1200" dirty="0" smtClean="0">
                <a:solidFill>
                  <a:schemeClr val="tx1"/>
                </a:solidFill>
                <a:effectLst/>
                <a:latin typeface="+mn-lt"/>
                <a:ea typeface="+mn-ea"/>
                <a:cs typeface="+mn-cs"/>
              </a:rPr>
              <a:t> / 40% av Norsk vare-eksport i 2015. Eksporten fra Vestlandet er også diversifisert. Mao er Vestlandet også den regionen som får størst drahjelp av støtdemper-effekten / bedret konkurransekraft gjennom kronesvekkelsen som har kommet i kjølevannet av oljeprisnedgangen. </a:t>
            </a:r>
          </a:p>
          <a:p>
            <a:pPr lvl="0"/>
            <a:r>
              <a:rPr lang="nb-NO" sz="1200" b="1" i="1" kern="1200" dirty="0" smtClean="0">
                <a:solidFill>
                  <a:schemeClr val="tx1"/>
                </a:solidFill>
                <a:effectLst/>
                <a:latin typeface="+mn-lt"/>
                <a:ea typeface="+mn-ea"/>
                <a:cs typeface="+mn-cs"/>
              </a:rPr>
              <a:t>3) Sist – Selv om næringslivet på Vestlandet, og Hordaland </a:t>
            </a:r>
            <a:r>
              <a:rPr lang="nb-NO" sz="1200" b="1" i="1" kern="1200" dirty="0" err="1" smtClean="0">
                <a:solidFill>
                  <a:schemeClr val="tx1"/>
                </a:solidFill>
                <a:effectLst/>
                <a:latin typeface="+mn-lt"/>
                <a:ea typeface="+mn-ea"/>
                <a:cs typeface="+mn-cs"/>
              </a:rPr>
              <a:t>spessielt</a:t>
            </a:r>
            <a:r>
              <a:rPr lang="nb-NO" sz="1200" b="1" i="1" kern="1200" dirty="0" smtClean="0">
                <a:solidFill>
                  <a:schemeClr val="tx1"/>
                </a:solidFill>
                <a:effectLst/>
                <a:latin typeface="+mn-lt"/>
                <a:ea typeface="+mn-ea"/>
                <a:cs typeface="+mn-cs"/>
              </a:rPr>
              <a:t>, er diversifisert, er sysselsettingstettheten i høy grad konsentrert rundt oljerelaterte næringer</a:t>
            </a:r>
            <a:r>
              <a:rPr lang="nb-NO" sz="1200" kern="1200" dirty="0" smtClean="0">
                <a:solidFill>
                  <a:schemeClr val="tx1"/>
                </a:solidFill>
                <a:effectLst/>
                <a:latin typeface="+mn-lt"/>
                <a:ea typeface="+mn-ea"/>
                <a:cs typeface="+mn-cs"/>
              </a:rPr>
              <a:t> – 27% av de sysselsatte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7% i landet for øvrig er direkte eller indirekte sysselsatt i oljerelatert næring. De øvrige verdiskapningslokomotivene i regionen (eksempelvis havbruk og fiskeri) er ikke like arbeidsintensive – ergo vil ikke arbeidsledige umiddelbart ha andre næringer å snu seg mot. At ledigheten regionalt har økt i den lønnsledende industrien har imidlertid hatt positiv effekt på lønningene, og således redusert kostnader, i alle næringene på Vestlandet</a:t>
            </a: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4</a:t>
            </a:fld>
            <a:endParaRPr lang="nb-NO"/>
          </a:p>
        </p:txBody>
      </p:sp>
    </p:spTree>
    <p:extLst>
      <p:ext uri="{BB962C8B-B14F-4D97-AF65-F5344CB8AC3E}">
        <p14:creationId xmlns:p14="http://schemas.microsoft.com/office/powerpoint/2010/main" val="2142689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At oljeprisfallet har satt tydelige spor hos næringslivet på Vestlandet har vi også sett tydelige spor av i vårt eget konjunkturbarometer «Vestlandsindeksen». En gang i kvartalet spør vi i samarbeid med respons analyse 700 vestlandsbedrifter om deres utvikling i resultat siste 3 </a:t>
            </a:r>
            <a:r>
              <a:rPr lang="nb-NO" sz="1200" kern="1200" dirty="0" err="1" smtClean="0">
                <a:solidFill>
                  <a:schemeClr val="tx1"/>
                </a:solidFill>
                <a:effectLst/>
                <a:latin typeface="+mn-lt"/>
                <a:ea typeface="+mn-ea"/>
                <a:cs typeface="+mn-cs"/>
              </a:rPr>
              <a:t>mnd</a:t>
            </a:r>
            <a:r>
              <a:rPr lang="nb-NO" sz="1200" kern="1200" dirty="0" smtClean="0">
                <a:solidFill>
                  <a:schemeClr val="tx1"/>
                </a:solidFill>
                <a:effectLst/>
                <a:latin typeface="+mn-lt"/>
                <a:ea typeface="+mn-ea"/>
                <a:cs typeface="+mn-cs"/>
              </a:rPr>
              <a:t> og forventninger neste 6 </a:t>
            </a:r>
            <a:r>
              <a:rPr lang="nb-NO" sz="1200" kern="1200" dirty="0" err="1" smtClean="0">
                <a:solidFill>
                  <a:schemeClr val="tx1"/>
                </a:solidFill>
                <a:effectLst/>
                <a:latin typeface="+mn-lt"/>
                <a:ea typeface="+mn-ea"/>
                <a:cs typeface="+mn-cs"/>
              </a:rPr>
              <a:t>mnd</a:t>
            </a:r>
            <a:r>
              <a:rPr lang="nb-NO" sz="1200" kern="1200" dirty="0" smtClean="0">
                <a:solidFill>
                  <a:schemeClr val="tx1"/>
                </a:solidFill>
                <a:effectLst/>
                <a:latin typeface="+mn-lt"/>
                <a:ea typeface="+mn-ea"/>
                <a:cs typeface="+mn-cs"/>
              </a:rPr>
              <a:t> knyttet til utvikling i lønnsomhet, sysselsetting, etterspørsel og investeringer. En indeksverdi over 50 indikerer overvekt av optimister</a:t>
            </a:r>
          </a:p>
          <a:p>
            <a:pPr lvl="0"/>
            <a:r>
              <a:rPr lang="nb-NO" sz="1200" kern="1200" dirty="0" smtClean="0">
                <a:solidFill>
                  <a:schemeClr val="tx1"/>
                </a:solidFill>
                <a:effectLst/>
                <a:latin typeface="+mn-lt"/>
                <a:ea typeface="+mn-ea"/>
                <a:cs typeface="+mn-cs"/>
              </a:rPr>
              <a:t>Vestlandsindeksen hadde sitt bunn–nivå i resultatindeks i forrige kvartal på indeksverdi på 56 – mens forventningssedimentet snudde allerede i begynnelsen av 2016. </a:t>
            </a:r>
          </a:p>
          <a:p>
            <a:pPr lvl="0"/>
            <a:r>
              <a:rPr lang="nb-NO" sz="1200" kern="1200" dirty="0" smtClean="0">
                <a:solidFill>
                  <a:schemeClr val="tx1"/>
                </a:solidFill>
                <a:effectLst/>
                <a:latin typeface="+mn-lt"/>
                <a:ea typeface="+mn-ea"/>
                <a:cs typeface="+mn-cs"/>
              </a:rPr>
              <a:t>Mens eksportrettede næringer ledet an oppgangen i forventningsindeksen i begynnelsen av 2016, ser vi nå en mer generell oppgang blant flere bedrifter</a:t>
            </a:r>
          </a:p>
          <a:p>
            <a:pPr lvl="0"/>
            <a:r>
              <a:rPr lang="nb-NO" sz="1200" kern="1200" dirty="0" smtClean="0">
                <a:solidFill>
                  <a:schemeClr val="tx1"/>
                </a:solidFill>
                <a:effectLst/>
                <a:latin typeface="+mn-lt"/>
                <a:ea typeface="+mn-ea"/>
                <a:cs typeface="+mn-cs"/>
              </a:rPr>
              <a:t>Særlig er det lønnsomhetsindeksen og etterspørselsindeksen som trekker opp, og dette samsvarer nok med positiv effekt av lavere renter, negativ reallønnsvekst og svakere krone/ bedret konkurransekraft – samt at vi ser at forbrukerne er blitt mer positiv</a:t>
            </a:r>
          </a:p>
          <a:p>
            <a:pPr lvl="0"/>
            <a:r>
              <a:rPr lang="nb-NO" sz="1200" kern="1200" dirty="0" smtClean="0">
                <a:solidFill>
                  <a:schemeClr val="tx1"/>
                </a:solidFill>
                <a:effectLst/>
                <a:latin typeface="+mn-lt"/>
                <a:ea typeface="+mn-ea"/>
                <a:cs typeface="+mn-cs"/>
              </a:rPr>
              <a:t>Underindeksene for investeringer og sysselsetting holder seg imidlertid flat – en problemstilling som jeg skal komme mer inn på senere.</a:t>
            </a:r>
          </a:p>
          <a:p>
            <a:pPr marL="0" indent="0">
              <a:buFontTx/>
              <a:buNone/>
            </a:pPr>
            <a:endParaRPr lang="nb-NO" dirty="0"/>
          </a:p>
        </p:txBody>
      </p:sp>
      <p:sp>
        <p:nvSpPr>
          <p:cNvPr id="4" name="Plassholder for lysbildenummer 3"/>
          <p:cNvSpPr>
            <a:spLocks noGrp="1"/>
          </p:cNvSpPr>
          <p:nvPr>
            <p:ph type="sldNum" sz="quarter" idx="10"/>
          </p:nvPr>
        </p:nvSpPr>
        <p:spPr/>
        <p:txBody>
          <a:bodyPr/>
          <a:lstStyle/>
          <a:p>
            <a:fld id="{FFF92756-5B19-47D5-9E1E-5089F0257165}" type="slidenum">
              <a:rPr lang="nb-NO" smtClean="0"/>
              <a:t>5</a:t>
            </a:fld>
            <a:endParaRPr lang="nb-NO"/>
          </a:p>
        </p:txBody>
      </p:sp>
    </p:spTree>
    <p:extLst>
      <p:ext uri="{BB962C8B-B14F-4D97-AF65-F5344CB8AC3E}">
        <p14:creationId xmlns:p14="http://schemas.microsoft.com/office/powerpoint/2010/main" val="2639370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Sjokket som traff Vestlandet høsten 2014 har medført at vi har sett den tradisjonelle todelingen i Norsk økonomi har fått en ny vri med motsatt fortegn. I Vestlandsindeksen har vi sett nærmere på hvordan forventningene til bedriftene har utviklet seg avhengig av andel omsetning mot olje &amp;gass.</a:t>
            </a:r>
            <a:endParaRPr lang="nb-NO" sz="1100" kern="1200" dirty="0" smtClean="0">
              <a:solidFill>
                <a:schemeClr val="tx1"/>
              </a:solidFill>
              <a:effectLst/>
              <a:latin typeface="+mn-lt"/>
              <a:ea typeface="+mn-ea"/>
              <a:cs typeface="+mn-cs"/>
            </a:endParaRPr>
          </a:p>
          <a:p>
            <a:pPr lvl="0"/>
            <a:r>
              <a:rPr lang="nb-NO" sz="1200" kern="1200" dirty="0" smtClean="0">
                <a:solidFill>
                  <a:schemeClr val="tx1"/>
                </a:solidFill>
                <a:effectLst/>
                <a:latin typeface="+mn-lt"/>
                <a:ea typeface="+mn-ea"/>
                <a:cs typeface="+mn-cs"/>
              </a:rPr>
              <a:t>Før oljeprisfallet – Q2 2014, så vi at bedriftene var like optimistiske uavhengig av oljeavhengighet </a:t>
            </a:r>
            <a:endParaRPr lang="nb-NO" sz="1100" kern="1200" dirty="0" smtClean="0">
              <a:solidFill>
                <a:schemeClr val="tx1"/>
              </a:solidFill>
              <a:effectLst/>
              <a:latin typeface="+mn-lt"/>
              <a:ea typeface="+mn-ea"/>
              <a:cs typeface="+mn-cs"/>
            </a:endParaRPr>
          </a:p>
          <a:p>
            <a:pPr lvl="0"/>
            <a:r>
              <a:rPr lang="nb-NO" sz="1200" kern="1200" dirty="0" smtClean="0">
                <a:solidFill>
                  <a:schemeClr val="tx1"/>
                </a:solidFill>
                <a:effectLst/>
                <a:latin typeface="+mn-lt"/>
                <a:ea typeface="+mn-ea"/>
                <a:cs typeface="+mn-cs"/>
              </a:rPr>
              <a:t>På bunnpunktet i Q3 15 (år siden) – var dette snudd til en forventningsindeks på 44 (overvekt av pessimister) for de mest oljeavhengige bedriftene, mens ikke-oljerelatert næring ikke så ut til å være påvirket. Den «nye todelingen» var et faktum</a:t>
            </a:r>
            <a:endParaRPr lang="nb-NO" sz="1100" kern="1200" dirty="0" smtClean="0">
              <a:solidFill>
                <a:schemeClr val="tx1"/>
              </a:solidFill>
              <a:effectLst/>
              <a:latin typeface="+mn-lt"/>
              <a:ea typeface="+mn-ea"/>
              <a:cs typeface="+mn-cs"/>
            </a:endParaRPr>
          </a:p>
          <a:p>
            <a:pPr lvl="0"/>
            <a:r>
              <a:rPr lang="nb-NO" sz="1200" kern="1200" dirty="0" smtClean="0">
                <a:solidFill>
                  <a:schemeClr val="tx1"/>
                </a:solidFill>
                <a:effectLst/>
                <a:latin typeface="+mn-lt"/>
                <a:ea typeface="+mn-ea"/>
                <a:cs typeface="+mn-cs"/>
              </a:rPr>
              <a:t>Inneværende kvartal ser denne todelingen som vi har sett forsterke seg i foregående kvartaler nå ut til å avta. Kanskje noe overraskende sett i lys av stadig svekkede tall for investeringstellingen i petroleumsinvesteringer. Dette kan reflektere stabilisering av oljepris, kutt i kostnader bedrer lønnsomhet, break </a:t>
            </a:r>
            <a:r>
              <a:rPr lang="nb-NO" sz="1200" kern="1200" dirty="0" err="1" smtClean="0">
                <a:solidFill>
                  <a:schemeClr val="tx1"/>
                </a:solidFill>
                <a:effectLst/>
                <a:latin typeface="+mn-lt"/>
                <a:ea typeface="+mn-ea"/>
                <a:cs typeface="+mn-cs"/>
              </a:rPr>
              <a:t>even</a:t>
            </a:r>
            <a:r>
              <a:rPr lang="nb-NO" sz="1200" kern="1200" dirty="0" smtClean="0">
                <a:solidFill>
                  <a:schemeClr val="tx1"/>
                </a:solidFill>
                <a:effectLst/>
                <a:latin typeface="+mn-lt"/>
                <a:ea typeface="+mn-ea"/>
                <a:cs typeface="+mn-cs"/>
              </a:rPr>
              <a:t> priser som er kraftig redusert gir forventning om økt aktivitet. Imidlertid tror vi dette er noe tidlig å si – og mye av aktiviteten er dessuten prosjektrelatert, og svarene kan være påvirket av nylige kontraktstildelinger</a:t>
            </a:r>
            <a:endParaRPr lang="nb-NO" sz="1100" kern="1200" dirty="0" smtClean="0">
              <a:solidFill>
                <a:schemeClr val="tx1"/>
              </a:solidFill>
              <a:effectLst/>
              <a:latin typeface="+mn-lt"/>
              <a:ea typeface="+mn-ea"/>
              <a:cs typeface="+mn-cs"/>
            </a:endParaRPr>
          </a:p>
          <a:p>
            <a:pPr lvl="0"/>
            <a:r>
              <a:rPr lang="nb-NO" sz="1200" kern="1200" dirty="0" smtClean="0">
                <a:solidFill>
                  <a:schemeClr val="tx1"/>
                </a:solidFill>
                <a:effectLst/>
                <a:latin typeface="+mn-lt"/>
                <a:ea typeface="+mn-ea"/>
                <a:cs typeface="+mn-cs"/>
              </a:rPr>
              <a:t>Ut fra denne tidsserien ser det foreløpig ut til at smitte-effekter ser ut til å la vente på seg – men på mellomlang sikt må vi likevel stille oss to nøkkelspørsmål</a:t>
            </a:r>
            <a:endParaRPr lang="nb-NO" sz="1100" kern="1200" dirty="0" smtClean="0">
              <a:solidFill>
                <a:schemeClr val="tx1"/>
              </a:solidFill>
              <a:effectLst/>
              <a:latin typeface="+mn-lt"/>
              <a:ea typeface="+mn-ea"/>
              <a:cs typeface="+mn-cs"/>
            </a:endParaRPr>
          </a:p>
          <a:p>
            <a:pPr lvl="1"/>
            <a:r>
              <a:rPr lang="nb-NO" sz="1200" kern="1200" dirty="0" smtClean="0">
                <a:solidFill>
                  <a:schemeClr val="tx1"/>
                </a:solidFill>
                <a:effectLst/>
                <a:latin typeface="+mn-lt"/>
                <a:ea typeface="+mn-ea"/>
                <a:cs typeface="+mn-cs"/>
              </a:rPr>
              <a:t>Vil optimismen blant ikke-olje og gass-relatert næring vedvare? (Hva er smitte-effektene av en vedvarende lav oljepris – enda usikkert…</a:t>
            </a:r>
            <a:endParaRPr lang="nb-NO" sz="1100" kern="1200" dirty="0" smtClean="0">
              <a:solidFill>
                <a:schemeClr val="tx1"/>
              </a:solidFill>
              <a:effectLst/>
              <a:latin typeface="+mn-lt"/>
              <a:ea typeface="+mn-ea"/>
              <a:cs typeface="+mn-cs"/>
            </a:endParaRPr>
          </a:p>
          <a:p>
            <a:pPr lvl="1"/>
            <a:r>
              <a:rPr lang="nb-NO" sz="1200" kern="1200" dirty="0" smtClean="0">
                <a:solidFill>
                  <a:schemeClr val="tx1"/>
                </a:solidFill>
                <a:effectLst/>
                <a:latin typeface="+mn-lt"/>
                <a:ea typeface="+mn-ea"/>
                <a:cs typeface="+mn-cs"/>
              </a:rPr>
              <a:t>Vil optimismen blant ikke-olje og gass-relatert næring gi tilstrekkelig impuls på økonomien regionalt </a:t>
            </a:r>
            <a:r>
              <a:rPr lang="nb-NO" sz="1200" kern="1200" dirty="0" err="1" smtClean="0">
                <a:solidFill>
                  <a:schemeClr val="tx1"/>
                </a:solidFill>
                <a:effectLst/>
                <a:latin typeface="+mn-lt"/>
                <a:ea typeface="+mn-ea"/>
                <a:cs typeface="+mn-cs"/>
              </a:rPr>
              <a:t>ift</a:t>
            </a:r>
            <a:r>
              <a:rPr lang="nb-NO" sz="1200" kern="1200" dirty="0" smtClean="0">
                <a:solidFill>
                  <a:schemeClr val="tx1"/>
                </a:solidFill>
                <a:effectLst/>
                <a:latin typeface="+mn-lt"/>
                <a:ea typeface="+mn-ea"/>
                <a:cs typeface="+mn-cs"/>
              </a:rPr>
              <a:t> å ta unna fallet i petroleumsinvesteringene? </a:t>
            </a:r>
            <a:endParaRPr lang="nb-NO" sz="11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6</a:t>
            </a:fld>
            <a:endParaRPr lang="nb-NO"/>
          </a:p>
        </p:txBody>
      </p:sp>
    </p:spTree>
    <p:extLst>
      <p:ext uri="{BB962C8B-B14F-4D97-AF65-F5344CB8AC3E}">
        <p14:creationId xmlns:p14="http://schemas.microsoft.com/office/powerpoint/2010/main" val="13916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51% forventer</a:t>
            </a:r>
            <a:r>
              <a:rPr lang="nb-NO" baseline="0" dirty="0" smtClean="0"/>
              <a:t> at etterspørselen blir bedre i 2017 enn i 2016, </a:t>
            </a:r>
            <a:r>
              <a:rPr lang="nb-NO" baseline="0" dirty="0" err="1" smtClean="0"/>
              <a:t>unde</a:t>
            </a:r>
            <a:r>
              <a:rPr lang="nb-NO" baseline="0" dirty="0" smtClean="0"/>
              <a:t> 10% forventer at den blir dårligere</a:t>
            </a:r>
          </a:p>
          <a:p>
            <a:r>
              <a:rPr lang="nb-NO" sz="1200" kern="1200" dirty="0" smtClean="0">
                <a:solidFill>
                  <a:schemeClr val="tx1"/>
                </a:solidFill>
                <a:effectLst/>
                <a:latin typeface="+mn-lt"/>
                <a:ea typeface="+mn-ea"/>
                <a:cs typeface="+mn-cs"/>
              </a:rPr>
              <a:t>Bedriftene på Vestlandet – både O&amp;G avhengige og mindre avhengige har </a:t>
            </a:r>
            <a:r>
              <a:rPr lang="nb-NO" sz="1200" kern="1200" dirty="0" err="1" smtClean="0">
                <a:solidFill>
                  <a:schemeClr val="tx1"/>
                </a:solidFill>
                <a:effectLst/>
                <a:latin typeface="+mn-lt"/>
                <a:ea typeface="+mn-ea"/>
                <a:cs typeface="+mn-cs"/>
              </a:rPr>
              <a:t>mao</a:t>
            </a:r>
            <a:r>
              <a:rPr lang="nb-NO" sz="1200" kern="1200" dirty="0" smtClean="0">
                <a:solidFill>
                  <a:schemeClr val="tx1"/>
                </a:solidFill>
                <a:effectLst/>
                <a:latin typeface="+mn-lt"/>
                <a:ea typeface="+mn-ea"/>
                <a:cs typeface="+mn-cs"/>
              </a:rPr>
              <a:t> fortalt oss at de er mer positive enn de har vært på over 2 år </a:t>
            </a:r>
            <a:r>
              <a:rPr lang="nb-NO" sz="1200" kern="1200" dirty="0" err="1" smtClean="0">
                <a:solidFill>
                  <a:schemeClr val="tx1"/>
                </a:solidFill>
                <a:effectLst/>
                <a:latin typeface="+mn-lt"/>
                <a:ea typeface="+mn-ea"/>
                <a:cs typeface="+mn-cs"/>
              </a:rPr>
              <a:t>ift</a:t>
            </a:r>
            <a:r>
              <a:rPr lang="nb-NO" sz="1200" kern="1200" dirty="0" smtClean="0">
                <a:solidFill>
                  <a:schemeClr val="tx1"/>
                </a:solidFill>
                <a:effectLst/>
                <a:latin typeface="+mn-lt"/>
                <a:ea typeface="+mn-ea"/>
                <a:cs typeface="+mn-cs"/>
              </a:rPr>
              <a:t> både resultatutvikling, og forventninger fremover. En av underindikatorene som drar dette mest i positiv retning er som nevnt økt etterspørsel, og dette understrekes også av det omslaget vi har sett i </a:t>
            </a:r>
            <a:r>
              <a:rPr lang="nb-NO" sz="1200" kern="1200" dirty="0" err="1" smtClean="0">
                <a:solidFill>
                  <a:schemeClr val="tx1"/>
                </a:solidFill>
                <a:effectLst/>
                <a:latin typeface="+mn-lt"/>
                <a:ea typeface="+mn-ea"/>
                <a:cs typeface="+mn-cs"/>
              </a:rPr>
              <a:t>forbrukertillten</a:t>
            </a:r>
            <a:r>
              <a:rPr lang="nb-NO" sz="1200" kern="1200" dirty="0" smtClean="0">
                <a:solidFill>
                  <a:schemeClr val="tx1"/>
                </a:solidFill>
                <a:effectLst/>
                <a:latin typeface="+mn-lt"/>
                <a:ea typeface="+mn-ea"/>
                <a:cs typeface="+mn-cs"/>
              </a:rPr>
              <a:t>.</a:t>
            </a:r>
          </a:p>
          <a:p>
            <a:r>
              <a:rPr lang="nb-NO" sz="1200" kern="1200" dirty="0" smtClean="0">
                <a:solidFill>
                  <a:schemeClr val="tx1"/>
                </a:solidFill>
                <a:effectLst/>
                <a:latin typeface="+mn-lt"/>
                <a:ea typeface="+mn-ea"/>
                <a:cs typeface="+mn-cs"/>
              </a:rPr>
              <a:t>På tross av dette, og på tross av at økt etterspørsel ofte er en ledende indikator på vendepunkt i konjunktursyklusen, ser vi at dette enda ikke har gitt seg utslag i økte investeringer hos bedriftene. </a:t>
            </a:r>
          </a:p>
          <a:p>
            <a:r>
              <a:rPr lang="nb-NO" sz="1200" kern="1200" dirty="0" smtClean="0">
                <a:solidFill>
                  <a:schemeClr val="tx1"/>
                </a:solidFill>
                <a:effectLst/>
                <a:latin typeface="+mn-lt"/>
                <a:ea typeface="+mn-ea"/>
                <a:cs typeface="+mn-cs"/>
              </a:rPr>
              <a:t>Tvert i mot ser vi at underindeksen på investeringer i Vetlandsindeksen har falt / holdt seg på et lavt nivå gjennom hele krisen.</a:t>
            </a:r>
          </a:p>
          <a:p>
            <a:r>
              <a:rPr lang="nb-NO" sz="1200" kern="1200" dirty="0" smtClean="0">
                <a:solidFill>
                  <a:schemeClr val="tx1"/>
                </a:solidFill>
                <a:effectLst/>
                <a:latin typeface="+mn-lt"/>
                <a:ea typeface="+mn-ea"/>
                <a:cs typeface="+mn-cs"/>
              </a:rPr>
              <a:t>Og her ligger kanskje vår største bekymring i forhold til konsekvensene av omstillingen i næringslivet på Vestlandet – at vi på tross av positiv utvikling i alle underindekser, ikke vil lykkes med å få optimismen blant ikke-olje og gass relatert virksomhet til å gi utslag i økte investeringer for å ta unna for fallet i petroleumsinvesteringene.</a:t>
            </a: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7</a:t>
            </a:fld>
            <a:endParaRPr lang="nb-NO"/>
          </a:p>
        </p:txBody>
      </p:sp>
    </p:spTree>
    <p:extLst>
      <p:ext uri="{BB962C8B-B14F-4D97-AF65-F5344CB8AC3E}">
        <p14:creationId xmlns:p14="http://schemas.microsoft.com/office/powerpoint/2010/main" val="2605458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Pluss negativ</a:t>
            </a:r>
            <a:r>
              <a:rPr lang="nb-NO" baseline="0" dirty="0" smtClean="0"/>
              <a:t> reallønnsvekst i år – 0 vekst neste år</a:t>
            </a:r>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9</a:t>
            </a:fld>
            <a:endParaRPr lang="nb-NO"/>
          </a:p>
        </p:txBody>
      </p:sp>
    </p:spTree>
    <p:extLst>
      <p:ext uri="{BB962C8B-B14F-4D97-AF65-F5344CB8AC3E}">
        <p14:creationId xmlns:p14="http://schemas.microsoft.com/office/powerpoint/2010/main" val="1339136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En av forklaringsvariablene på at vi ikke ser en oppgang i investeringer kan vi finne når vi ser nærmere på kapasitetsutnyttelsen blant bedriftene på </a:t>
            </a:r>
            <a:r>
              <a:rPr lang="nb-NO" sz="1200" kern="1200" dirty="0" err="1" smtClean="0">
                <a:solidFill>
                  <a:schemeClr val="tx1"/>
                </a:solidFill>
                <a:effectLst/>
                <a:latin typeface="+mn-lt"/>
                <a:ea typeface="+mn-ea"/>
                <a:cs typeface="+mn-cs"/>
              </a:rPr>
              <a:t>vestlandet</a:t>
            </a:r>
            <a:r>
              <a:rPr lang="nb-NO" sz="1200" kern="1200" dirty="0" smtClean="0">
                <a:solidFill>
                  <a:schemeClr val="tx1"/>
                </a:solidFill>
                <a:effectLst/>
                <a:latin typeface="+mn-lt"/>
                <a:ea typeface="+mn-ea"/>
                <a:cs typeface="+mn-cs"/>
              </a:rPr>
              <a:t>.</a:t>
            </a:r>
          </a:p>
          <a:p>
            <a:r>
              <a:rPr lang="nb-NO" sz="1200" kern="1200" dirty="0" smtClean="0">
                <a:solidFill>
                  <a:schemeClr val="tx1"/>
                </a:solidFill>
                <a:effectLst/>
                <a:latin typeface="+mn-lt"/>
                <a:ea typeface="+mn-ea"/>
                <a:cs typeface="+mn-cs"/>
              </a:rPr>
              <a:t>For det som kjennetegnet næringslivet på Vestlandet før – kapasitetsutfordringer for å ta unna etterspørsel, er brått snudd til et overkapasitetsproblem. Også på dette området er funnene i Vestlandsindeksen sammenfallende med Norges Bank sitt regionale nettverk</a:t>
            </a:r>
          </a:p>
          <a:p>
            <a:r>
              <a:rPr lang="nb-NO" sz="1200" kern="1200" dirty="0" smtClean="0">
                <a:solidFill>
                  <a:schemeClr val="tx1"/>
                </a:solidFill>
                <a:effectLst/>
                <a:latin typeface="+mn-lt"/>
                <a:ea typeface="+mn-ea"/>
                <a:cs typeface="+mn-cs"/>
              </a:rPr>
              <a:t>Når man spør vestlandsbedriftene om de ville hatt problemer med å møte økt etterspørsel svarte hele 80% av vestlandsbedriftene før finanskrisen at de ville hatt kapasitetsutfordringer med å møte økt etterspørsel. – Dette kapasitetssuget har vært med å drive lønninger og giringen opp.</a:t>
            </a:r>
          </a:p>
          <a:p>
            <a:r>
              <a:rPr lang="nb-NO" sz="1200" kern="1200" dirty="0" smtClean="0">
                <a:solidFill>
                  <a:schemeClr val="tx1"/>
                </a:solidFill>
                <a:effectLst/>
                <a:latin typeface="+mn-lt"/>
                <a:ea typeface="+mn-ea"/>
                <a:cs typeface="+mn-cs"/>
              </a:rPr>
              <a:t>Under finanskrisen falt tilsvarende tall til 30% - men kom seg raskt opp igjen, drevet blant annet av en eventyrlig vekst i petroleumsinvesteringene etter 2010. Vestlandsbedriftene rapporterte også under finanskrisen om et lavere kapasitetsoverskudd enn bedriftene i landet for øvrig.</a:t>
            </a:r>
          </a:p>
          <a:p>
            <a:r>
              <a:rPr lang="nb-NO" sz="1200" kern="1200" dirty="0" smtClean="0">
                <a:solidFill>
                  <a:schemeClr val="tx1"/>
                </a:solidFill>
                <a:effectLst/>
                <a:latin typeface="+mn-lt"/>
                <a:ea typeface="+mn-ea"/>
                <a:cs typeface="+mn-cs"/>
              </a:rPr>
              <a:t>Denne gangen er det imidlertid situasjonen en annen enn under finanskrisen:</a:t>
            </a:r>
          </a:p>
          <a:p>
            <a:pPr lvl="0"/>
            <a:r>
              <a:rPr lang="nb-NO" sz="1200" kern="1200" dirty="0" smtClean="0">
                <a:solidFill>
                  <a:schemeClr val="tx1"/>
                </a:solidFill>
                <a:effectLst/>
                <a:latin typeface="+mn-lt"/>
                <a:ea typeface="+mn-ea"/>
                <a:cs typeface="+mn-cs"/>
              </a:rPr>
              <a:t>For første gang rapporterer bedriftene på Vestlandet om betydelig større overkapasitets-problem enn bedriftene i landet for øvrig</a:t>
            </a:r>
          </a:p>
          <a:p>
            <a:pPr lvl="0"/>
            <a:r>
              <a:rPr lang="nb-NO" sz="1200" kern="1200" dirty="0" smtClean="0">
                <a:solidFill>
                  <a:schemeClr val="tx1"/>
                </a:solidFill>
                <a:effectLst/>
                <a:latin typeface="+mn-lt"/>
                <a:ea typeface="+mn-ea"/>
                <a:cs typeface="+mn-cs"/>
              </a:rPr>
              <a:t>For det andre – og kanskje enda viktigere – overkapasitetsproblemet er vesentlig større enn blant Vestlandsbedriftene nå enn det var under finanskrisen. Kun 5% av vestlandsbedriftene oppgir at de ville hatt problemer med å møte økt etterspørsel. </a:t>
            </a:r>
            <a:r>
              <a:rPr lang="nb-NO" sz="1200" i="1" kern="1200" dirty="0" smtClean="0">
                <a:solidFill>
                  <a:schemeClr val="tx1"/>
                </a:solidFill>
                <a:effectLst/>
                <a:latin typeface="+mn-lt"/>
                <a:ea typeface="+mn-ea"/>
                <a:cs typeface="+mn-cs"/>
              </a:rPr>
              <a:t>Hvilke bransjer?</a:t>
            </a:r>
            <a:r>
              <a:rPr lang="nb-NO" sz="1200" kern="1200" dirty="0" smtClean="0">
                <a:solidFill>
                  <a:schemeClr val="tx1"/>
                </a:solidFill>
                <a:effectLst/>
                <a:latin typeface="+mn-lt"/>
                <a:ea typeface="+mn-ea"/>
                <a:cs typeface="+mn-cs"/>
              </a:rPr>
              <a:t> Og denne gangen kan vi ikke lene oss på den samme oppgangen i petroleumsinvesteringene som løste overkapasiteten i Vest sist – snarere tvert imot.</a:t>
            </a:r>
          </a:p>
          <a:p>
            <a:r>
              <a:rPr lang="nb-NO" sz="1200" kern="1200" dirty="0" smtClean="0">
                <a:solidFill>
                  <a:schemeClr val="tx1"/>
                </a:solidFill>
                <a:effectLst/>
                <a:latin typeface="+mn-lt"/>
                <a:ea typeface="+mn-ea"/>
                <a:cs typeface="+mn-cs"/>
              </a:rPr>
              <a:t>Overkapasitetsproblemet på Vestlandet er både et bevis på at sjokket har truffet skjevt – men også at symptom på </a:t>
            </a:r>
            <a:r>
              <a:rPr lang="nb-NO" sz="1200" kern="1200" dirty="0" err="1" smtClean="0">
                <a:solidFill>
                  <a:schemeClr val="tx1"/>
                </a:solidFill>
                <a:effectLst/>
                <a:latin typeface="+mn-lt"/>
                <a:ea typeface="+mn-ea"/>
                <a:cs typeface="+mn-cs"/>
              </a:rPr>
              <a:t>næringskarakterisktika</a:t>
            </a:r>
            <a:r>
              <a:rPr lang="nb-NO" sz="1200" kern="1200" dirty="0" smtClean="0">
                <a:solidFill>
                  <a:schemeClr val="tx1"/>
                </a:solidFill>
                <a:effectLst/>
                <a:latin typeface="+mn-lt"/>
                <a:ea typeface="+mn-ea"/>
                <a:cs typeface="+mn-cs"/>
              </a:rPr>
              <a:t> ved næringslivet på Vestlandet som jeg var inne på innledningsvis - som både er kapitalintensivt og preget av sysselsetting med høy grad av spesialisering. Vi må også ta med i beregningen at vi har et overkapasitetsproblem på tross av mange runder med nedbemanninger og </a:t>
            </a:r>
          </a:p>
          <a:p>
            <a:r>
              <a:rPr lang="nb-NO" sz="1200" kern="1200" dirty="0" smtClean="0">
                <a:solidFill>
                  <a:schemeClr val="tx1"/>
                </a:solidFill>
                <a:effectLst/>
                <a:latin typeface="+mn-lt"/>
                <a:ea typeface="+mn-ea"/>
                <a:cs typeface="+mn-cs"/>
              </a:rPr>
              <a:t>Dette ser vi i stor grad også eksempler på i vår daglige kontakt med særlig den store underskogen av små og mellomstore bedrifter – </a:t>
            </a:r>
            <a:r>
              <a:rPr lang="nb-NO" sz="1200" kern="1200" dirty="0" err="1" smtClean="0">
                <a:solidFill>
                  <a:schemeClr val="tx1"/>
                </a:solidFill>
                <a:effectLst/>
                <a:latin typeface="+mn-lt"/>
                <a:ea typeface="+mn-ea"/>
                <a:cs typeface="+mn-cs"/>
              </a:rPr>
              <a:t>labourhording</a:t>
            </a:r>
            <a:r>
              <a:rPr lang="nb-NO" sz="1200" kern="1200" dirty="0" smtClean="0">
                <a:solidFill>
                  <a:schemeClr val="tx1"/>
                </a:solidFill>
                <a:effectLst/>
                <a:latin typeface="+mn-lt"/>
                <a:ea typeface="+mn-ea"/>
                <a:cs typeface="+mn-cs"/>
              </a:rPr>
              <a:t>.</a:t>
            </a:r>
            <a:r>
              <a:rPr lang="nb-NO" sz="1200" i="1" kern="1200" dirty="0" smtClean="0">
                <a:solidFill>
                  <a:schemeClr val="tx1"/>
                </a:solidFill>
                <a:effectLst/>
                <a:latin typeface="+mn-lt"/>
                <a:ea typeface="+mn-ea"/>
                <a:cs typeface="+mn-cs"/>
              </a:rPr>
              <a:t> (Eksempelet med Frekhaug Stål.)</a:t>
            </a:r>
            <a:r>
              <a:rPr lang="nb-NO" sz="1200" kern="1200" dirty="0" smtClean="0">
                <a:solidFill>
                  <a:schemeClr val="tx1"/>
                </a:solidFill>
                <a:effectLst/>
                <a:latin typeface="+mn-lt"/>
                <a:ea typeface="+mn-ea"/>
                <a:cs typeface="+mn-cs"/>
              </a:rPr>
              <a:t> For mange kapitalintensive SMB bedrifter gir det mer mening å vente å kjøre med lavere kapasitetsutnyttelse – fordi omstilling innebærer store investeringer som er både risikabelt og vanskelig å løfte med få private eiere. Tilsvarende med spesialisert bemanning. Mer ønskelig å finne løsninger med redusert lønn / arbeidstid, enn å gi slipp på spesialisert arbeidskraft – flere SMB bedrifter har lykkes med slike løsninger (eier – leder – ansatte)</a:t>
            </a:r>
          </a:p>
          <a:p>
            <a:r>
              <a:rPr lang="nb-NO" sz="1200" kern="1200" dirty="0" smtClean="0">
                <a:solidFill>
                  <a:schemeClr val="tx1"/>
                </a:solidFill>
                <a:effectLst/>
                <a:latin typeface="+mn-lt"/>
                <a:ea typeface="+mn-ea"/>
                <a:cs typeface="+mn-cs"/>
              </a:rPr>
              <a:t>Motstykket til dette bildet er at når veksten i økonomien snur, etterspørselen øker </a:t>
            </a:r>
            <a:r>
              <a:rPr lang="nb-NO" sz="1200" i="1" kern="1200" dirty="0" smtClean="0">
                <a:solidFill>
                  <a:schemeClr val="tx1"/>
                </a:solidFill>
                <a:effectLst/>
                <a:latin typeface="+mn-lt"/>
                <a:ea typeface="+mn-ea"/>
                <a:cs typeface="+mn-cs"/>
              </a:rPr>
              <a:t>vil det ta tid </a:t>
            </a:r>
            <a:r>
              <a:rPr lang="nb-NO" sz="1200" kern="1200" dirty="0" smtClean="0">
                <a:solidFill>
                  <a:schemeClr val="tx1"/>
                </a:solidFill>
                <a:effectLst/>
                <a:latin typeface="+mn-lt"/>
                <a:ea typeface="+mn-ea"/>
                <a:cs typeface="+mn-cs"/>
              </a:rPr>
              <a:t>– og </a:t>
            </a:r>
            <a:r>
              <a:rPr lang="nb-NO" sz="1200" i="1" kern="1200" dirty="0" smtClean="0">
                <a:solidFill>
                  <a:schemeClr val="tx1"/>
                </a:solidFill>
                <a:effectLst/>
                <a:latin typeface="+mn-lt"/>
                <a:ea typeface="+mn-ea"/>
                <a:cs typeface="+mn-cs"/>
              </a:rPr>
              <a:t>lenger</a:t>
            </a:r>
            <a:r>
              <a:rPr lang="nb-NO" sz="1200" kern="1200" dirty="0" smtClean="0">
                <a:solidFill>
                  <a:schemeClr val="tx1"/>
                </a:solidFill>
                <a:effectLst/>
                <a:latin typeface="+mn-lt"/>
                <a:ea typeface="+mn-ea"/>
                <a:cs typeface="+mn-cs"/>
              </a:rPr>
              <a:t> tid enn eksempelvis etter finanskrisen, hvor vi ser at både sysselsettingen får en varig positiv utvikling – og at investeringene tar seg opp på Vestlandet</a:t>
            </a: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10</a:t>
            </a:fld>
            <a:endParaRPr lang="nb-NO"/>
          </a:p>
        </p:txBody>
      </p:sp>
    </p:spTree>
    <p:extLst>
      <p:ext uri="{BB962C8B-B14F-4D97-AF65-F5344CB8AC3E}">
        <p14:creationId xmlns:p14="http://schemas.microsoft.com/office/powerpoint/2010/main" val="3563342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Vi har altså sett at etablerte Vestlandsbedrifter synes å mangle investeringsvilje- og/ eller evne tross at flere piler peker oppover og man erkjenner omstillingsbehovet. Dette faktum – kombinert med styrket </a:t>
            </a:r>
            <a:r>
              <a:rPr lang="nb-NO" sz="1200" kern="1200" dirty="0" err="1" smtClean="0">
                <a:solidFill>
                  <a:schemeClr val="tx1"/>
                </a:solidFill>
                <a:effectLst/>
                <a:latin typeface="+mn-lt"/>
                <a:ea typeface="+mn-ea"/>
                <a:cs typeface="+mn-cs"/>
              </a:rPr>
              <a:t>grunderpolitikk</a:t>
            </a:r>
            <a:r>
              <a:rPr lang="nb-NO" sz="1200" kern="1200" dirty="0" smtClean="0">
                <a:solidFill>
                  <a:schemeClr val="tx1"/>
                </a:solidFill>
                <a:effectLst/>
                <a:latin typeface="+mn-lt"/>
                <a:ea typeface="+mn-ea"/>
                <a:cs typeface="+mn-cs"/>
              </a:rPr>
              <a:t> lansert 2015, burde danne grunnlag for at vi skulle se en økt tilvekst av nye bedrifter og en økt etableringstakt. Dette også når vi vet hvor mye ledige høykompetanse-ansatte med </a:t>
            </a:r>
            <a:r>
              <a:rPr lang="nb-NO" sz="1200" kern="1200" dirty="0" err="1" smtClean="0">
                <a:solidFill>
                  <a:schemeClr val="tx1"/>
                </a:solidFill>
                <a:effectLst/>
                <a:latin typeface="+mn-lt"/>
                <a:ea typeface="+mn-ea"/>
                <a:cs typeface="+mn-cs"/>
              </a:rPr>
              <a:t>know-how</a:t>
            </a:r>
            <a:r>
              <a:rPr lang="nb-NO" sz="1200" kern="1200" dirty="0" smtClean="0">
                <a:solidFill>
                  <a:schemeClr val="tx1"/>
                </a:solidFill>
                <a:effectLst/>
                <a:latin typeface="+mn-lt"/>
                <a:ea typeface="+mn-ea"/>
                <a:cs typeface="+mn-cs"/>
              </a:rPr>
              <a:t> som O&amp;G næringen har sendt på markedet.</a:t>
            </a:r>
          </a:p>
          <a:p>
            <a:r>
              <a:rPr lang="nb-NO" sz="1200" kern="1200" dirty="0" smtClean="0">
                <a:solidFill>
                  <a:schemeClr val="tx1"/>
                </a:solidFill>
                <a:effectLst/>
                <a:latin typeface="+mn-lt"/>
                <a:ea typeface="+mn-ea"/>
                <a:cs typeface="+mn-cs"/>
              </a:rPr>
              <a:t>Ser vi nærmere på veksten i antall nyetableringer, justert for ENK, ser vi imidlertid at etableringstakten de siste 4Q sammenlignet med året før oljeprisfallet ikke akkurat har skutt i taket – med kun 2% flere etablerte virksomheter – dog riktignok noe høyere takt for Vestlandet enn landet for øvrig.</a:t>
            </a:r>
          </a:p>
          <a:p>
            <a:r>
              <a:rPr lang="nb-NO" sz="1200" kern="1200" dirty="0" smtClean="0">
                <a:solidFill>
                  <a:schemeClr val="tx1"/>
                </a:solidFill>
                <a:effectLst/>
                <a:latin typeface="+mn-lt"/>
                <a:ea typeface="+mn-ea"/>
                <a:cs typeface="+mn-cs"/>
              </a:rPr>
              <a:t>På den motsatt side av skalaen ser vi derimot i 2Q i år at veksten i antall konkurser – for første gang siden før 2015 – nå begynner å gå i gal retning – og at Vestlandet leder an.</a:t>
            </a:r>
          </a:p>
          <a:p>
            <a:r>
              <a:rPr lang="nb-NO" sz="1200" kern="1200" dirty="0" smtClean="0">
                <a:solidFill>
                  <a:schemeClr val="tx1"/>
                </a:solidFill>
                <a:effectLst/>
                <a:latin typeface="+mn-lt"/>
                <a:ea typeface="+mn-ea"/>
                <a:cs typeface="+mn-cs"/>
              </a:rPr>
              <a:t>På kort sikt ser det derfor ut til at netto tilveksten av bedrifter med dagens etableringstakt ikke sterk nok til å ta unna for manglende investeringer i etablert virksomhet.</a:t>
            </a: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12</a:t>
            </a:fld>
            <a:endParaRPr lang="nb-NO"/>
          </a:p>
        </p:txBody>
      </p:sp>
    </p:spTree>
    <p:extLst>
      <p:ext uri="{BB962C8B-B14F-4D97-AF65-F5344CB8AC3E}">
        <p14:creationId xmlns:p14="http://schemas.microsoft.com/office/powerpoint/2010/main" val="3843018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Hvis jeg skal begynne å oppsummere kan vi altså konstatere at Vestlandsbedriftene har fortalt oss at:</a:t>
            </a:r>
          </a:p>
          <a:p>
            <a:pPr lvl="0"/>
            <a:r>
              <a:rPr lang="nb-NO" sz="1200" kern="1200" dirty="0" smtClean="0">
                <a:solidFill>
                  <a:schemeClr val="tx1"/>
                </a:solidFill>
                <a:effectLst/>
                <a:latin typeface="+mn-lt"/>
                <a:ea typeface="+mn-ea"/>
                <a:cs typeface="+mn-cs"/>
              </a:rPr>
              <a:t>De foreløpig ikke øker investeringene – tross økt etterspørsel, bedret lønnsomhet og rekordlave renter</a:t>
            </a:r>
          </a:p>
          <a:p>
            <a:pPr lvl="0"/>
            <a:r>
              <a:rPr lang="nb-NO" sz="1200" kern="1200" dirty="0" smtClean="0">
                <a:solidFill>
                  <a:schemeClr val="tx1"/>
                </a:solidFill>
                <a:effectLst/>
                <a:latin typeface="+mn-lt"/>
                <a:ea typeface="+mn-ea"/>
                <a:cs typeface="+mn-cs"/>
              </a:rPr>
              <a:t>Historisk høy overkapasitet blant vestlandsbedriftene vil forsinke investeringsveksten ytterligere. </a:t>
            </a:r>
            <a:r>
              <a:rPr lang="nb-NO" sz="1200" kern="1200" dirty="0" err="1" smtClean="0">
                <a:solidFill>
                  <a:schemeClr val="tx1"/>
                </a:solidFill>
                <a:effectLst/>
                <a:latin typeface="+mn-lt"/>
                <a:ea typeface="+mn-ea"/>
                <a:cs typeface="+mn-cs"/>
              </a:rPr>
              <a:t>Labourhording</a:t>
            </a:r>
            <a:r>
              <a:rPr lang="nb-NO" sz="1200" kern="1200" dirty="0" smtClean="0">
                <a:solidFill>
                  <a:schemeClr val="tx1"/>
                </a:solidFill>
                <a:effectLst/>
                <a:latin typeface="+mn-lt"/>
                <a:ea typeface="+mn-ea"/>
                <a:cs typeface="+mn-cs"/>
              </a:rPr>
              <a:t> av spisskompetanse, og et kapitalintensivt næringsliv skaper treghet i omstillingen</a:t>
            </a:r>
          </a:p>
          <a:p>
            <a:pPr lvl="0"/>
            <a:r>
              <a:rPr lang="nb-NO" sz="1200" kern="1200" dirty="0" smtClean="0">
                <a:solidFill>
                  <a:schemeClr val="tx1"/>
                </a:solidFill>
                <a:effectLst/>
                <a:latin typeface="+mn-lt"/>
                <a:ea typeface="+mn-ea"/>
                <a:cs typeface="+mn-cs"/>
              </a:rPr>
              <a:t>Omstillings</a:t>
            </a:r>
            <a:r>
              <a:rPr lang="nb-NO" sz="1200" i="1" kern="1200" dirty="0" smtClean="0">
                <a:solidFill>
                  <a:schemeClr val="tx1"/>
                </a:solidFill>
                <a:effectLst/>
                <a:latin typeface="+mn-lt"/>
                <a:ea typeface="+mn-ea"/>
                <a:cs typeface="+mn-cs"/>
              </a:rPr>
              <a:t>behovet</a:t>
            </a:r>
            <a:r>
              <a:rPr lang="nb-NO" sz="1200" kern="1200" dirty="0" smtClean="0">
                <a:solidFill>
                  <a:schemeClr val="tx1"/>
                </a:solidFill>
                <a:effectLst/>
                <a:latin typeface="+mn-lt"/>
                <a:ea typeface="+mn-ea"/>
                <a:cs typeface="+mn-cs"/>
              </a:rPr>
              <a:t> blant næringslivet er imidlertid erkjent stort på kryss av næringer – likevel uteblir investeringene</a:t>
            </a:r>
          </a:p>
          <a:p>
            <a:pPr lvl="0"/>
            <a:r>
              <a:rPr lang="nb-NO" sz="1200" kern="1200" dirty="0" smtClean="0">
                <a:solidFill>
                  <a:schemeClr val="tx1"/>
                </a:solidFill>
                <a:effectLst/>
                <a:latin typeface="+mn-lt"/>
                <a:ea typeface="+mn-ea"/>
                <a:cs typeface="+mn-cs"/>
              </a:rPr>
              <a:t>Etableringstakten av nye virksomheter synes foreløpig ikke stor nok til å skape vekst i regionen</a:t>
            </a:r>
          </a:p>
          <a:p>
            <a:r>
              <a:rPr lang="nb-NO" sz="1200" kern="1200" dirty="0" smtClean="0">
                <a:solidFill>
                  <a:schemeClr val="tx1"/>
                </a:solidFill>
                <a:effectLst/>
                <a:latin typeface="+mn-lt"/>
                <a:ea typeface="+mn-ea"/>
                <a:cs typeface="+mn-cs"/>
              </a:rPr>
              <a:t>Så hva er konsekvensen hvis dette forblir bildet blant bedriftene på Vestlandet over tid fremover? Jo – det vil være at denne regionen ikke vil komme tilbake som den drivkraften den har vært for verdiskapning i norsk økonomi. </a:t>
            </a:r>
          </a:p>
          <a:p>
            <a:r>
              <a:rPr lang="nb-NO" sz="1200" kern="1200" dirty="0" smtClean="0">
                <a:solidFill>
                  <a:schemeClr val="tx1"/>
                </a:solidFill>
                <a:effectLst/>
                <a:latin typeface="+mn-lt"/>
                <a:ea typeface="+mn-ea"/>
                <a:cs typeface="+mn-cs"/>
              </a:rPr>
              <a:t>For i perioden 2003 – 2013 doblet oljeinvesteringer som andel av BNP seg. Det bidraget får vi på Vestlandet og i Norge neppe igjen med det første. Tvert imot faller oljeinvesteringene med 35% / 73 </a:t>
            </a:r>
            <a:r>
              <a:rPr lang="nb-NO" sz="1200" kern="1200" dirty="0" err="1" smtClean="0">
                <a:solidFill>
                  <a:schemeClr val="tx1"/>
                </a:solidFill>
                <a:effectLst/>
                <a:latin typeface="+mn-lt"/>
                <a:ea typeface="+mn-ea"/>
                <a:cs typeface="+mn-cs"/>
              </a:rPr>
              <a:t>Mrd</a:t>
            </a:r>
            <a:r>
              <a:rPr lang="nb-NO" sz="1200" kern="1200" dirty="0" smtClean="0">
                <a:solidFill>
                  <a:schemeClr val="tx1"/>
                </a:solidFill>
                <a:effectLst/>
                <a:latin typeface="+mn-lt"/>
                <a:ea typeface="+mn-ea"/>
                <a:cs typeface="+mn-cs"/>
              </a:rPr>
              <a:t> i perioden 2014 – 17.</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I kjølevannet av petroleumsinvesteringene har investeringene i fastlandsforetakene holdt seg lave  - </a:t>
            </a:r>
            <a:r>
              <a:rPr lang="nb-NO" sz="1200" i="1" kern="1200" dirty="0" smtClean="0">
                <a:solidFill>
                  <a:schemeClr val="tx1"/>
                </a:solidFill>
                <a:effectLst/>
                <a:latin typeface="+mn-lt"/>
                <a:ea typeface="+mn-ea"/>
                <a:cs typeface="+mn-cs"/>
              </a:rPr>
              <a:t>lenge </a:t>
            </a:r>
            <a:r>
              <a:rPr lang="nb-NO" sz="1200" kern="1200" dirty="0" smtClean="0">
                <a:solidFill>
                  <a:schemeClr val="tx1"/>
                </a:solidFill>
                <a:effectLst/>
                <a:latin typeface="+mn-lt"/>
                <a:ea typeface="+mn-ea"/>
                <a:cs typeface="+mn-cs"/>
              </a:rPr>
              <a:t>(siden </a:t>
            </a:r>
            <a:r>
              <a:rPr lang="nb-NO" sz="1200" kern="1200" dirty="0" err="1" smtClean="0">
                <a:solidFill>
                  <a:schemeClr val="tx1"/>
                </a:solidFill>
                <a:effectLst/>
                <a:latin typeface="+mn-lt"/>
                <a:ea typeface="+mn-ea"/>
                <a:cs typeface="+mn-cs"/>
              </a:rPr>
              <a:t>fianskrisen</a:t>
            </a:r>
            <a:r>
              <a:rPr lang="nb-NO" sz="1200" kern="1200" dirty="0" smtClean="0">
                <a:solidFill>
                  <a:schemeClr val="tx1"/>
                </a:solidFill>
                <a:effectLst/>
                <a:latin typeface="+mn-lt"/>
                <a:ea typeface="+mn-ea"/>
                <a:cs typeface="+mn-cs"/>
              </a:rPr>
              <a:t>). Foretaksinvesteringer som andel av BNP er nå ikke bare betydelig lavere enn før finanskrisen, men også under sitt langsiktige snitt.</a:t>
            </a:r>
          </a:p>
          <a:p>
            <a:r>
              <a:rPr lang="nb-NO" sz="1200" kern="1200" dirty="0" smtClean="0">
                <a:solidFill>
                  <a:schemeClr val="tx1"/>
                </a:solidFill>
                <a:effectLst/>
                <a:latin typeface="+mn-lt"/>
                <a:ea typeface="+mn-ea"/>
                <a:cs typeface="+mn-cs"/>
              </a:rPr>
              <a:t>Basert på det Vestlandsbedriftene har fortalt oss ser det altså ikke ut til at vi får en økning i investeringene på kort til mellomlang sikt nå heller.</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Investeringer er drivkraften i veksten i en økonomi – så om vi ikke lykkes med å skape sterke nok insentiver for å øke investeringstakten i fastlandsbedriftene for å ta unna for fallet i petroleumsinvesteringene vil det ha varig negative konsekvenser for verdiskapningen og vekst</a:t>
            </a:r>
            <a:r>
              <a:rPr lang="nb-NO" sz="1200" i="1" kern="1200" dirty="0" smtClean="0">
                <a:solidFill>
                  <a:schemeClr val="tx1"/>
                </a:solidFill>
                <a:effectLst/>
                <a:latin typeface="+mn-lt"/>
                <a:ea typeface="+mn-ea"/>
                <a:cs typeface="+mn-cs"/>
              </a:rPr>
              <a:t>evnen</a:t>
            </a:r>
            <a:r>
              <a:rPr lang="nb-NO" sz="1200" kern="1200" dirty="0" smtClean="0">
                <a:solidFill>
                  <a:schemeClr val="tx1"/>
                </a:solidFill>
                <a:effectLst/>
                <a:latin typeface="+mn-lt"/>
                <a:ea typeface="+mn-ea"/>
                <a:cs typeface="+mn-cs"/>
              </a:rPr>
              <a:t> på Vestlandet. Og da kommer vi inn i en negativ spiral med lave investeringer – lave renter – og lav vekst. </a:t>
            </a:r>
          </a:p>
          <a:p>
            <a:r>
              <a:rPr lang="nb-NO" sz="1200" kern="1200" dirty="0" smtClean="0">
                <a:solidFill>
                  <a:schemeClr val="tx1"/>
                </a:solidFill>
                <a:effectLst/>
                <a:latin typeface="+mn-lt"/>
                <a:ea typeface="+mn-ea"/>
                <a:cs typeface="+mn-cs"/>
              </a:rPr>
              <a:t> </a:t>
            </a:r>
          </a:p>
          <a:p>
            <a:r>
              <a:rPr lang="nb-NO" sz="1200" kern="1200" smtClean="0">
                <a:solidFill>
                  <a:schemeClr val="tx1"/>
                </a:solidFill>
                <a:effectLst/>
                <a:latin typeface="+mn-lt"/>
                <a:ea typeface="+mn-ea"/>
                <a:cs typeface="+mn-cs"/>
              </a:rPr>
              <a:t>Vedvarer dette bildet er vi bekymret for at de positive spådommene Vestlandsbedriftene melder om i Vestlandsindeksen i Q4 ikke blir en varig oppgang – men heller et kortere blaff.</a:t>
            </a:r>
          </a:p>
          <a:p>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13</a:t>
            </a:fld>
            <a:endParaRPr lang="nb-NO"/>
          </a:p>
        </p:txBody>
      </p:sp>
    </p:spTree>
    <p:extLst>
      <p:ext uri="{BB962C8B-B14F-4D97-AF65-F5344CB8AC3E}">
        <p14:creationId xmlns:p14="http://schemas.microsoft.com/office/powerpoint/2010/main" val="1029743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Står ikke på viljen – men</a:t>
            </a:r>
            <a:r>
              <a:rPr lang="nb-NO" baseline="0" dirty="0" smtClean="0"/>
              <a:t> på evnen</a:t>
            </a:r>
          </a:p>
          <a:p>
            <a:r>
              <a:rPr lang="nb-NO" baseline="0" dirty="0" smtClean="0"/>
              <a:t>Shipping / transport avvikende svar – ville nedbetalt på gjeld.</a:t>
            </a:r>
          </a:p>
          <a:p>
            <a:r>
              <a:rPr lang="nb-NO" baseline="0" dirty="0" smtClean="0"/>
              <a:t>Hva må til – rammevilkår for privat risikokapital og godt kapitaliserte banker avgjørende (siste er på plass), men fortsatt mye å jobbe med på førstnevnte (</a:t>
            </a:r>
            <a:r>
              <a:rPr lang="nb-NO" baseline="0" dirty="0" err="1" smtClean="0"/>
              <a:t>jmfr</a:t>
            </a:r>
            <a:r>
              <a:rPr lang="nb-NO" baseline="0" dirty="0" smtClean="0"/>
              <a:t> perspektivmeldingen)</a:t>
            </a:r>
            <a:endParaRPr lang="nb-NO" dirty="0"/>
          </a:p>
        </p:txBody>
      </p:sp>
      <p:sp>
        <p:nvSpPr>
          <p:cNvPr id="4" name="Plassholder for lysbildenummer 3"/>
          <p:cNvSpPr>
            <a:spLocks noGrp="1"/>
          </p:cNvSpPr>
          <p:nvPr>
            <p:ph type="sldNum" sz="quarter" idx="10"/>
          </p:nvPr>
        </p:nvSpPr>
        <p:spPr/>
        <p:txBody>
          <a:bodyPr/>
          <a:lstStyle/>
          <a:p>
            <a:fld id="{84A8DF4B-D1CD-4B62-8A4B-9D96611D73C5}" type="slidenum">
              <a:rPr lang="nb-NO" smtClean="0"/>
              <a:t>14</a:t>
            </a:fld>
            <a:endParaRPr lang="nb-NO"/>
          </a:p>
        </p:txBody>
      </p:sp>
    </p:spTree>
    <p:extLst>
      <p:ext uri="{BB962C8B-B14F-4D97-AF65-F5344CB8AC3E}">
        <p14:creationId xmlns:p14="http://schemas.microsoft.com/office/powerpoint/2010/main" val="3671642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B1FE7B8F-6264-480A-8517-4B88B2203A04}" type="slidenum">
              <a:rPr lang="nb-NO" smtClean="0">
                <a:solidFill>
                  <a:prstClr val="black"/>
                </a:solidFill>
              </a:rPr>
              <a:pPr/>
              <a:t>31</a:t>
            </a:fld>
            <a:endParaRPr lang="nb-NO">
              <a:solidFill>
                <a:prstClr val="black"/>
              </a:solidFill>
            </a:endParaRPr>
          </a:p>
        </p:txBody>
      </p:sp>
    </p:spTree>
    <p:extLst>
      <p:ext uri="{BB962C8B-B14F-4D97-AF65-F5344CB8AC3E}">
        <p14:creationId xmlns:p14="http://schemas.microsoft.com/office/powerpoint/2010/main" val="1038732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6" name="Bild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6" y="288"/>
            <a:ext cx="12192263" cy="6859021"/>
          </a:xfrm>
          <a:prstGeom prst="rect">
            <a:avLst/>
          </a:prstGeom>
        </p:spPr>
      </p:pic>
      <p:sp>
        <p:nvSpPr>
          <p:cNvPr id="2" name="Tittel 1"/>
          <p:cNvSpPr>
            <a:spLocks noGrp="1"/>
          </p:cNvSpPr>
          <p:nvPr>
            <p:ph type="ctrTitle"/>
          </p:nvPr>
        </p:nvSpPr>
        <p:spPr>
          <a:xfrm>
            <a:off x="6829403" y="1893386"/>
            <a:ext cx="4777798" cy="1470365"/>
          </a:xfrm>
        </p:spPr>
        <p:txBody>
          <a:bodyPr/>
          <a:lstStyle>
            <a:lvl1pPr>
              <a:defRPr>
                <a:solidFill>
                  <a:schemeClr val="bg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6829769" y="3520011"/>
            <a:ext cx="4804879" cy="1640630"/>
          </a:xfrm>
        </p:spPr>
        <p:txBody>
          <a:bodyPr/>
          <a:lstStyle>
            <a:lvl1pPr marL="0" indent="0" algn="l">
              <a:buNone/>
              <a:defRPr>
                <a:solidFill>
                  <a:schemeClr val="bg1"/>
                </a:solidFill>
              </a:defRPr>
            </a:lvl1pPr>
            <a:lvl2pPr marL="457166" indent="0" algn="ctr">
              <a:buNone/>
              <a:defRPr>
                <a:solidFill>
                  <a:schemeClr val="tx1">
                    <a:tint val="75000"/>
                  </a:schemeClr>
                </a:solidFill>
              </a:defRPr>
            </a:lvl2pPr>
            <a:lvl3pPr marL="914331" indent="0" algn="ctr">
              <a:buNone/>
              <a:defRPr>
                <a:solidFill>
                  <a:schemeClr val="tx1">
                    <a:tint val="75000"/>
                  </a:schemeClr>
                </a:solidFill>
              </a:defRPr>
            </a:lvl3pPr>
            <a:lvl4pPr marL="1371497" indent="0" algn="ctr">
              <a:buNone/>
              <a:defRPr>
                <a:solidFill>
                  <a:schemeClr val="tx1">
                    <a:tint val="75000"/>
                  </a:schemeClr>
                </a:solidFill>
              </a:defRPr>
            </a:lvl4pPr>
            <a:lvl5pPr marL="1828660" indent="0" algn="ctr">
              <a:buNone/>
              <a:defRPr>
                <a:solidFill>
                  <a:schemeClr val="tx1">
                    <a:tint val="75000"/>
                  </a:schemeClr>
                </a:solidFill>
              </a:defRPr>
            </a:lvl5pPr>
            <a:lvl6pPr marL="2285827" indent="0" algn="ctr">
              <a:buNone/>
              <a:defRPr>
                <a:solidFill>
                  <a:schemeClr val="tx1">
                    <a:tint val="75000"/>
                  </a:schemeClr>
                </a:solidFill>
              </a:defRPr>
            </a:lvl6pPr>
            <a:lvl7pPr marL="2742992" indent="0" algn="ctr">
              <a:buNone/>
              <a:defRPr>
                <a:solidFill>
                  <a:schemeClr val="tx1">
                    <a:tint val="75000"/>
                  </a:schemeClr>
                </a:solidFill>
              </a:defRPr>
            </a:lvl7pPr>
            <a:lvl8pPr marL="3200157" indent="0" algn="ctr">
              <a:buNone/>
              <a:defRPr>
                <a:solidFill>
                  <a:schemeClr val="tx1">
                    <a:tint val="75000"/>
                  </a:schemeClr>
                </a:solidFill>
              </a:defRPr>
            </a:lvl8pPr>
            <a:lvl9pPr marL="3657323" indent="0" algn="ctr">
              <a:buNone/>
              <a:defRPr>
                <a:solidFill>
                  <a:schemeClr val="tx1">
                    <a:tint val="75000"/>
                  </a:schemeClr>
                </a:solidFill>
              </a:defRPr>
            </a:lvl9pPr>
          </a:lstStyle>
          <a:p>
            <a:r>
              <a:rPr lang="en-US" smtClean="0"/>
              <a:t>Click to edit Master subtitle style</a:t>
            </a:r>
            <a:endParaRPr lang="nb-NO" dirty="0"/>
          </a:p>
        </p:txBody>
      </p:sp>
      <p:sp>
        <p:nvSpPr>
          <p:cNvPr id="10" name="TekstSylinder 9"/>
          <p:cNvSpPr txBox="1"/>
          <p:nvPr userDrawn="1"/>
        </p:nvSpPr>
        <p:spPr>
          <a:xfrm>
            <a:off x="1012764" y="1701394"/>
            <a:ext cx="4608074" cy="3455956"/>
          </a:xfrm>
          <a:prstGeom prst="rect">
            <a:avLst/>
          </a:prstGeom>
          <a:noFill/>
        </p:spPr>
        <p:txBody>
          <a:bodyPr wrap="none" lIns="0" tIns="0" rIns="0" bIns="0" rtlCol="0" anchor="ctr">
            <a:noAutofit/>
          </a:bodyPr>
          <a:lstStyle/>
          <a:p>
            <a:pPr algn="ctr"/>
            <a:r>
              <a:rPr lang="nb-NO" sz="11398" b="1" dirty="0" smtClean="0">
                <a:solidFill>
                  <a:srgbClr val="D90000"/>
                </a:solidFill>
              </a:rPr>
              <a:t>SPV</a:t>
            </a:r>
            <a:endParaRPr lang="nb-NO" sz="11398" b="1" dirty="0">
              <a:solidFill>
                <a:srgbClr val="D90000"/>
              </a:solidFill>
            </a:endParaRPr>
          </a:p>
        </p:txBody>
      </p:sp>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5089" y="6256167"/>
            <a:ext cx="1810609" cy="222802"/>
          </a:xfrm>
          <a:prstGeom prst="rect">
            <a:avLst/>
          </a:prstGeom>
        </p:spPr>
      </p:pic>
    </p:spTree>
    <p:extLst>
      <p:ext uri="{BB962C8B-B14F-4D97-AF65-F5344CB8AC3E}">
        <p14:creationId xmlns:p14="http://schemas.microsoft.com/office/powerpoint/2010/main" val="2469073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4" name="Plassholder for dato 3"/>
          <p:cNvSpPr>
            <a:spLocks noGrp="1"/>
          </p:cNvSpPr>
          <p:nvPr>
            <p:ph type="dt" sz="half" idx="10"/>
          </p:nvPr>
        </p:nvSpPr>
        <p:spPr/>
        <p:txBody>
          <a:bodyPr/>
          <a:lstStyle/>
          <a:p>
            <a:fld id="{143BC1B6-D880-4D6A-9945-81D5458B125C}" type="datetimeFigureOut">
              <a:rPr lang="nb-NO" smtClean="0"/>
              <a:t>01.02.2017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42F53CA-A309-4DDD-9D46-9D83EB626DC7}" type="slidenum">
              <a:rPr lang="nb-NO" smtClean="0"/>
              <a:t>‹#›</a:t>
            </a:fld>
            <a:endParaRPr lang="nb-NO"/>
          </a:p>
        </p:txBody>
      </p:sp>
      <p:sp>
        <p:nvSpPr>
          <p:cNvPr id="7" name="Plassholder for innhold 2"/>
          <p:cNvSpPr>
            <a:spLocks noGrp="1"/>
          </p:cNvSpPr>
          <p:nvPr>
            <p:ph idx="14"/>
          </p:nvPr>
        </p:nvSpPr>
        <p:spPr>
          <a:xfrm>
            <a:off x="1003287" y="1990800"/>
            <a:ext cx="10205685" cy="3668400"/>
          </a:xfrm>
        </p:spPr>
        <p:txBody>
          <a:bodyPr/>
          <a:lstStyle>
            <a:lvl1pPr rtl="0">
              <a:defRPr/>
            </a:lvl1pPr>
            <a:lvl2pPr rtl="0">
              <a:defRPr/>
            </a:lvl2pPr>
            <a:lvl3pPr rtl="0">
              <a:defRPr/>
            </a:lvl3pPr>
            <a:lvl4pPr rtl="0">
              <a:defRPr/>
            </a:lvl4pPr>
            <a:lvl5pPr rtl="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2171581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2">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6" y="288"/>
            <a:ext cx="12192263" cy="6859021"/>
          </a:xfrm>
          <a:prstGeom prst="rect">
            <a:avLst/>
          </a:prstGeom>
        </p:spPr>
      </p:pic>
      <p:sp>
        <p:nvSpPr>
          <p:cNvPr id="2" name="Tittel 1"/>
          <p:cNvSpPr>
            <a:spLocks noGrp="1"/>
          </p:cNvSpPr>
          <p:nvPr>
            <p:ph type="ctrTitle"/>
          </p:nvPr>
        </p:nvSpPr>
        <p:spPr>
          <a:xfrm>
            <a:off x="6829403" y="1893386"/>
            <a:ext cx="4777798" cy="1470365"/>
          </a:xfrm>
        </p:spPr>
        <p:txBody>
          <a:bodyPr/>
          <a:lstStyle>
            <a:lvl1pPr>
              <a:defRPr>
                <a:solidFill>
                  <a:schemeClr val="bg1"/>
                </a:solidFill>
              </a:defRPr>
            </a:lvl1pPr>
          </a:lstStyle>
          <a:p>
            <a:r>
              <a:rPr lang="en-US" smtClean="0"/>
              <a:t>Click to edit Master title style</a:t>
            </a:r>
            <a:endParaRPr lang="nb-NO" dirty="0"/>
          </a:p>
        </p:txBody>
      </p:sp>
      <p:sp>
        <p:nvSpPr>
          <p:cNvPr id="5" name="Plassholder for tekst 4"/>
          <p:cNvSpPr>
            <a:spLocks noGrp="1"/>
          </p:cNvSpPr>
          <p:nvPr>
            <p:ph type="body" sz="quarter" idx="11"/>
          </p:nvPr>
        </p:nvSpPr>
        <p:spPr>
          <a:xfrm>
            <a:off x="6829403" y="3519252"/>
            <a:ext cx="4803875" cy="1640630"/>
          </a:xfrm>
        </p:spPr>
        <p:txBody>
          <a:bodyPr>
            <a:normAutofit/>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5089" y="6256167"/>
            <a:ext cx="1810609" cy="222802"/>
          </a:xfrm>
          <a:prstGeom prst="rect">
            <a:avLst/>
          </a:prstGeom>
        </p:spPr>
      </p:pic>
      <p:sp>
        <p:nvSpPr>
          <p:cNvPr id="6" name="Rektangel 5"/>
          <p:cNvSpPr/>
          <p:nvPr userDrawn="1"/>
        </p:nvSpPr>
        <p:spPr>
          <a:xfrm>
            <a:off x="-2544122" y="284"/>
            <a:ext cx="2400475" cy="27094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dirty="0" smtClean="0"/>
              <a:t>Tittel</a:t>
            </a:r>
            <a:r>
              <a:rPr lang="nb-NO" sz="1800" baseline="0" dirty="0" smtClean="0"/>
              <a:t> settes inn i sirkelen via Sparebanken Vest-gruppen på «Hjem»-fanen øverst til venstre</a:t>
            </a:r>
            <a:endParaRPr lang="nb-NO" sz="1800" dirty="0"/>
          </a:p>
        </p:txBody>
      </p:sp>
    </p:spTree>
    <p:extLst>
      <p:ext uri="{BB962C8B-B14F-4D97-AF65-F5344CB8AC3E}">
        <p14:creationId xmlns:p14="http://schemas.microsoft.com/office/powerpoint/2010/main" val="2632861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ummerert tittelside">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6" y="288"/>
            <a:ext cx="12192263" cy="6859021"/>
          </a:xfrm>
          <a:prstGeom prst="rect">
            <a:avLst/>
          </a:prstGeom>
        </p:spPr>
      </p:pic>
      <p:sp>
        <p:nvSpPr>
          <p:cNvPr id="2" name="Tittel 1"/>
          <p:cNvSpPr>
            <a:spLocks noGrp="1"/>
          </p:cNvSpPr>
          <p:nvPr>
            <p:ph type="ctrTitle"/>
          </p:nvPr>
        </p:nvSpPr>
        <p:spPr>
          <a:xfrm>
            <a:off x="4709351" y="1753207"/>
            <a:ext cx="5169640" cy="2987567"/>
          </a:xfrm>
        </p:spPr>
        <p:txBody>
          <a:bodyPr anchor="ctr">
            <a:noAutofit/>
          </a:bodyPr>
          <a:lstStyle>
            <a:lvl1pPr>
              <a:lnSpc>
                <a:spcPts val="4600"/>
              </a:lnSpc>
              <a:defRPr sz="3899">
                <a:solidFill>
                  <a:schemeClr val="bg1"/>
                </a:solidFill>
              </a:defRPr>
            </a:lvl1pPr>
          </a:lstStyle>
          <a:p>
            <a:r>
              <a:rPr lang="en-US" smtClean="0"/>
              <a:t>Click to edit Master title style</a:t>
            </a:r>
            <a:endParaRPr lang="nb-NO" dirty="0"/>
          </a:p>
        </p:txBody>
      </p:sp>
      <p:sp>
        <p:nvSpPr>
          <p:cNvPr id="5" name="Plassholder for tekst 4"/>
          <p:cNvSpPr>
            <a:spLocks noGrp="1"/>
          </p:cNvSpPr>
          <p:nvPr>
            <p:ph type="body" sz="quarter" idx="11" hasCustomPrompt="1"/>
          </p:nvPr>
        </p:nvSpPr>
        <p:spPr>
          <a:xfrm>
            <a:off x="2532182" y="1716893"/>
            <a:ext cx="2125120" cy="2987899"/>
          </a:xfrm>
        </p:spPr>
        <p:txBody>
          <a:bodyPr lIns="90000" anchor="ctr">
            <a:noAutofit/>
          </a:bodyPr>
          <a:lstStyle>
            <a:lvl1pPr marL="0" indent="0">
              <a:buClr>
                <a:schemeClr val="tx1"/>
              </a:buClr>
              <a:buNone/>
              <a:defRPr sz="16297">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tx1"/>
              </a:buClr>
              <a:defRPr>
                <a:solidFill>
                  <a:schemeClr val="bg1"/>
                </a:solidFill>
              </a:defRPr>
            </a:lvl5pPr>
          </a:lstStyle>
          <a:p>
            <a:pPr lvl="0"/>
            <a:r>
              <a:rPr lang="nb-NO" dirty="0" err="1" smtClean="0"/>
              <a:t>X</a:t>
            </a:r>
            <a:endParaRPr lang="nb-NO" dirty="0"/>
          </a:p>
        </p:txBody>
      </p:sp>
      <p:pic>
        <p:nvPicPr>
          <p:cNvPr id="13" name="Bild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5089" y="6256167"/>
            <a:ext cx="1810609" cy="222802"/>
          </a:xfrm>
          <a:prstGeom prst="rect">
            <a:avLst/>
          </a:prstGeom>
        </p:spPr>
      </p:pic>
      <p:sp>
        <p:nvSpPr>
          <p:cNvPr id="3" name="TekstSylinder 2"/>
          <p:cNvSpPr txBox="1"/>
          <p:nvPr userDrawn="1"/>
        </p:nvSpPr>
        <p:spPr>
          <a:xfrm>
            <a:off x="566589" y="1928253"/>
            <a:ext cx="2400475" cy="2600264"/>
          </a:xfrm>
          <a:prstGeom prst="rect">
            <a:avLst/>
          </a:prstGeom>
          <a:noFill/>
        </p:spPr>
        <p:txBody>
          <a:bodyPr wrap="square" rtlCol="0">
            <a:spAutoFit/>
          </a:bodyPr>
          <a:lstStyle/>
          <a:p>
            <a:pPr algn="ctr"/>
            <a:r>
              <a:rPr lang="nb-NO" sz="16297" dirty="0" smtClean="0">
                <a:solidFill>
                  <a:schemeClr val="bg1"/>
                </a:solidFill>
              </a:rPr>
              <a:t>#</a:t>
            </a:r>
            <a:endParaRPr lang="nb-NO" sz="16297" dirty="0">
              <a:solidFill>
                <a:schemeClr val="bg1"/>
              </a:solidFill>
            </a:endParaRPr>
          </a:p>
        </p:txBody>
      </p:sp>
    </p:spTree>
    <p:extLst>
      <p:ext uri="{BB962C8B-B14F-4D97-AF65-F5344CB8AC3E}">
        <p14:creationId xmlns:p14="http://schemas.microsoft.com/office/powerpoint/2010/main" val="2552145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rød">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6" y="288"/>
            <a:ext cx="12192263" cy="6859021"/>
          </a:xfrm>
          <a:prstGeom prst="rect">
            <a:avLst/>
          </a:prstGeom>
        </p:spPr>
      </p:pic>
      <p:sp>
        <p:nvSpPr>
          <p:cNvPr id="2" name="Tittel 1"/>
          <p:cNvSpPr>
            <a:spLocks noGrp="1"/>
          </p:cNvSpPr>
          <p:nvPr>
            <p:ph type="ctrTitle"/>
          </p:nvPr>
        </p:nvSpPr>
        <p:spPr>
          <a:xfrm>
            <a:off x="985758" y="1716592"/>
            <a:ext cx="5169640" cy="2987567"/>
          </a:xfrm>
        </p:spPr>
        <p:txBody>
          <a:bodyPr anchor="ctr">
            <a:noAutofit/>
          </a:bodyPr>
          <a:lstStyle>
            <a:lvl1pPr>
              <a:defRPr sz="3899">
                <a:solidFill>
                  <a:schemeClr val="bg1"/>
                </a:solidFill>
              </a:defRPr>
            </a:lvl1pPr>
          </a:lstStyle>
          <a:p>
            <a:r>
              <a:rPr lang="en-US" smtClean="0"/>
              <a:t>Click to edit Master title style</a:t>
            </a:r>
            <a:endParaRPr lang="nb-NO" dirty="0"/>
          </a:p>
        </p:txBody>
      </p:sp>
      <p:sp>
        <p:nvSpPr>
          <p:cNvPr id="6" name="Plassholder for tekst 4"/>
          <p:cNvSpPr>
            <a:spLocks noGrp="1"/>
          </p:cNvSpPr>
          <p:nvPr>
            <p:ph type="body" sz="quarter" idx="11"/>
          </p:nvPr>
        </p:nvSpPr>
        <p:spPr>
          <a:xfrm>
            <a:off x="7409068" y="1716592"/>
            <a:ext cx="3955476" cy="2987567"/>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5089" y="6256167"/>
            <a:ext cx="1810609" cy="222802"/>
          </a:xfrm>
          <a:prstGeom prst="rect">
            <a:avLst/>
          </a:prstGeom>
        </p:spPr>
      </p:pic>
    </p:spTree>
    <p:extLst>
      <p:ext uri="{BB962C8B-B14F-4D97-AF65-F5344CB8AC3E}">
        <p14:creationId xmlns:p14="http://schemas.microsoft.com/office/powerpoint/2010/main" val="2015487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5" name="Plassholder for dato 4"/>
          <p:cNvSpPr>
            <a:spLocks noGrp="1"/>
          </p:cNvSpPr>
          <p:nvPr>
            <p:ph type="dt" sz="half" idx="10"/>
          </p:nvPr>
        </p:nvSpPr>
        <p:spPr/>
        <p:txBody>
          <a:bodyPr/>
          <a:lstStyle/>
          <a:p>
            <a:fld id="{143BC1B6-D880-4D6A-9945-81D5458B125C}" type="datetimeFigureOut">
              <a:rPr lang="nb-NO" smtClean="0"/>
              <a:t>01.02.2017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42F53CA-A309-4DDD-9D46-9D83EB626DC7}" type="slidenum">
              <a:rPr lang="nb-NO" smtClean="0"/>
              <a:t>‹#›</a:t>
            </a:fld>
            <a:endParaRPr lang="nb-NO"/>
          </a:p>
        </p:txBody>
      </p:sp>
      <p:sp>
        <p:nvSpPr>
          <p:cNvPr id="9" name="Plassholder for innhold 2"/>
          <p:cNvSpPr>
            <a:spLocks noGrp="1"/>
          </p:cNvSpPr>
          <p:nvPr>
            <p:ph idx="13"/>
          </p:nvPr>
        </p:nvSpPr>
        <p:spPr>
          <a:xfrm>
            <a:off x="6637787" y="1990397"/>
            <a:ext cx="4591196" cy="3667660"/>
          </a:xfrm>
        </p:spPr>
        <p:txBody>
          <a:bodyPr/>
          <a:lstStyle>
            <a:lvl1pPr rtl="0">
              <a:defRPr/>
            </a:lvl1pPr>
            <a:lvl2pPr rtl="0">
              <a:defRPr/>
            </a:lvl2pPr>
            <a:lvl3pPr rtl="0">
              <a:defRPr/>
            </a:lvl3pPr>
            <a:lvl4pPr rtl="0">
              <a:defRPr/>
            </a:lvl4pPr>
            <a:lvl5pPr rtl="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0" name="Plassholder for innhold 2"/>
          <p:cNvSpPr>
            <a:spLocks noGrp="1"/>
          </p:cNvSpPr>
          <p:nvPr>
            <p:ph idx="14"/>
          </p:nvPr>
        </p:nvSpPr>
        <p:spPr>
          <a:xfrm>
            <a:off x="1003287" y="1990800"/>
            <a:ext cx="4591196" cy="3667660"/>
          </a:xfrm>
        </p:spPr>
        <p:txBody>
          <a:bodyPr/>
          <a:lstStyle>
            <a:lvl1pPr rtl="0">
              <a:defRPr/>
            </a:lvl1pPr>
            <a:lvl2pPr rtl="0">
              <a:defRPr/>
            </a:lvl2pPr>
            <a:lvl3pPr rtl="0">
              <a:defRPr/>
            </a:lvl3pPr>
            <a:lvl4pPr rtl="0">
              <a:defRPr/>
            </a:lvl4pPr>
            <a:lvl5pPr rtl="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Tree>
    <p:extLst>
      <p:ext uri="{BB962C8B-B14F-4D97-AF65-F5344CB8AC3E}">
        <p14:creationId xmlns:p14="http://schemas.microsoft.com/office/powerpoint/2010/main" val="183414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smtClean="0"/>
              <a:t>Click to edit Master title style</a:t>
            </a:r>
            <a:endParaRPr lang="nb-NO"/>
          </a:p>
        </p:txBody>
      </p:sp>
      <p:sp>
        <p:nvSpPr>
          <p:cNvPr id="3" name="Plassholder for tekst 2"/>
          <p:cNvSpPr>
            <a:spLocks noGrp="1"/>
          </p:cNvSpPr>
          <p:nvPr>
            <p:ph type="body" idx="1"/>
          </p:nvPr>
        </p:nvSpPr>
        <p:spPr>
          <a:xfrm>
            <a:off x="1002636" y="1990023"/>
            <a:ext cx="4591196" cy="639910"/>
          </a:xfrm>
        </p:spPr>
        <p:txBody>
          <a:bodyPr anchor="b">
            <a:normAutofit/>
          </a:bodyPr>
          <a:lstStyle>
            <a:lvl1pPr marL="0" indent="0">
              <a:buNone/>
              <a:defRPr sz="1500" b="1"/>
            </a:lvl1pPr>
            <a:lvl2pPr marL="457166" indent="0">
              <a:buNone/>
              <a:defRPr sz="2000" b="1"/>
            </a:lvl2pPr>
            <a:lvl3pPr marL="914331" indent="0">
              <a:buNone/>
              <a:defRPr sz="1800" b="1"/>
            </a:lvl3pPr>
            <a:lvl4pPr marL="1371497" indent="0">
              <a:buNone/>
              <a:defRPr sz="1600" b="1"/>
            </a:lvl4pPr>
            <a:lvl5pPr marL="1828660" indent="0">
              <a:buNone/>
              <a:defRPr sz="1600" b="1"/>
            </a:lvl5pPr>
            <a:lvl6pPr marL="2285827" indent="0">
              <a:buNone/>
              <a:defRPr sz="1600" b="1"/>
            </a:lvl6pPr>
            <a:lvl7pPr marL="2742992" indent="0">
              <a:buNone/>
              <a:defRPr sz="1600" b="1"/>
            </a:lvl7pPr>
            <a:lvl8pPr marL="3200157" indent="0">
              <a:buNone/>
              <a:defRPr sz="1600" b="1"/>
            </a:lvl8pPr>
            <a:lvl9pPr marL="3657323" indent="0">
              <a:buNone/>
              <a:defRPr sz="1600" b="1"/>
            </a:lvl9pPr>
          </a:lstStyle>
          <a:p>
            <a:pPr lvl="0"/>
            <a:r>
              <a:rPr lang="en-US" smtClean="0"/>
              <a:t>Click to edit Master text styles</a:t>
            </a:r>
          </a:p>
        </p:txBody>
      </p:sp>
      <p:sp>
        <p:nvSpPr>
          <p:cNvPr id="5" name="Plassholder for tekst 4"/>
          <p:cNvSpPr>
            <a:spLocks noGrp="1"/>
          </p:cNvSpPr>
          <p:nvPr>
            <p:ph type="body" sz="quarter" idx="3"/>
          </p:nvPr>
        </p:nvSpPr>
        <p:spPr>
          <a:xfrm>
            <a:off x="6636978" y="1990023"/>
            <a:ext cx="4591196" cy="639910"/>
          </a:xfrm>
        </p:spPr>
        <p:txBody>
          <a:bodyPr anchor="b">
            <a:normAutofit/>
          </a:bodyPr>
          <a:lstStyle>
            <a:lvl1pPr marL="0" indent="0">
              <a:buNone/>
              <a:defRPr sz="1500" b="1"/>
            </a:lvl1pPr>
            <a:lvl2pPr marL="457166" indent="0">
              <a:buNone/>
              <a:defRPr sz="2000" b="1"/>
            </a:lvl2pPr>
            <a:lvl3pPr marL="914331" indent="0">
              <a:buNone/>
              <a:defRPr sz="1800" b="1"/>
            </a:lvl3pPr>
            <a:lvl4pPr marL="1371497" indent="0">
              <a:buNone/>
              <a:defRPr sz="1600" b="1"/>
            </a:lvl4pPr>
            <a:lvl5pPr marL="1828660" indent="0">
              <a:buNone/>
              <a:defRPr sz="1600" b="1"/>
            </a:lvl5pPr>
            <a:lvl6pPr marL="2285827" indent="0">
              <a:buNone/>
              <a:defRPr sz="1600" b="1"/>
            </a:lvl6pPr>
            <a:lvl7pPr marL="2742992" indent="0">
              <a:buNone/>
              <a:defRPr sz="1600" b="1"/>
            </a:lvl7pPr>
            <a:lvl8pPr marL="3200157" indent="0">
              <a:buNone/>
              <a:defRPr sz="1600" b="1"/>
            </a:lvl8pPr>
            <a:lvl9pPr marL="3657323" indent="0">
              <a:buNone/>
              <a:defRPr sz="1600" b="1"/>
            </a:lvl9pPr>
          </a:lstStyle>
          <a:p>
            <a:pPr lvl="0"/>
            <a:r>
              <a:rPr lang="en-US" smtClean="0"/>
              <a:t>Click to edit Master text styles</a:t>
            </a:r>
          </a:p>
        </p:txBody>
      </p:sp>
      <p:sp>
        <p:nvSpPr>
          <p:cNvPr id="7" name="Plassholder for dato 6"/>
          <p:cNvSpPr>
            <a:spLocks noGrp="1"/>
          </p:cNvSpPr>
          <p:nvPr>
            <p:ph type="dt" sz="half" idx="10"/>
          </p:nvPr>
        </p:nvSpPr>
        <p:spPr/>
        <p:txBody>
          <a:bodyPr/>
          <a:lstStyle/>
          <a:p>
            <a:fld id="{143BC1B6-D880-4D6A-9945-81D5458B125C}" type="datetimeFigureOut">
              <a:rPr lang="nb-NO" smtClean="0"/>
              <a:t>01.02.2017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742F53CA-A309-4DDD-9D46-9D83EB626DC7}" type="slidenum">
              <a:rPr lang="nb-NO" smtClean="0"/>
              <a:t>‹#›</a:t>
            </a:fld>
            <a:endParaRPr lang="nb-NO"/>
          </a:p>
        </p:txBody>
      </p:sp>
      <p:sp>
        <p:nvSpPr>
          <p:cNvPr id="10" name="Plassholder for innhold 2"/>
          <p:cNvSpPr>
            <a:spLocks noGrp="1"/>
          </p:cNvSpPr>
          <p:nvPr>
            <p:ph idx="13"/>
          </p:nvPr>
        </p:nvSpPr>
        <p:spPr>
          <a:xfrm>
            <a:off x="1003019" y="2632635"/>
            <a:ext cx="4591196" cy="302542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1" name="Plassholder for innhold 2"/>
          <p:cNvSpPr>
            <a:spLocks noGrp="1"/>
          </p:cNvSpPr>
          <p:nvPr>
            <p:ph idx="14"/>
          </p:nvPr>
        </p:nvSpPr>
        <p:spPr>
          <a:xfrm>
            <a:off x="6637787" y="2632635"/>
            <a:ext cx="4591196" cy="3025422"/>
          </a:xfrm>
        </p:spPr>
        <p:txBody>
          <a:bodyPr/>
          <a:lstStyle>
            <a:lvl1pPr rtl="0">
              <a:defRPr/>
            </a:lvl1pPr>
            <a:lvl2pPr rtl="0">
              <a:defRPr/>
            </a:lvl2pPr>
            <a:lvl3pPr rtl="0">
              <a:defRPr/>
            </a:lvl3pPr>
            <a:lvl4pPr rtl="0">
              <a:defRPr/>
            </a:lvl4pPr>
            <a:lvl5pPr rtl="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Tree>
    <p:extLst>
      <p:ext uri="{BB962C8B-B14F-4D97-AF65-F5344CB8AC3E}">
        <p14:creationId xmlns:p14="http://schemas.microsoft.com/office/powerpoint/2010/main" val="1787390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e og tittel">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a:extLst>
              <a:ext uri="{28A0092B-C50C-407E-A947-70E740481C1C}">
                <a14:useLocalDpi xmlns:a14="http://schemas.microsoft.com/office/drawing/2010/main" val="0"/>
              </a:ext>
            </a:extLst>
          </a:blip>
          <a:srcRect l="51212"/>
          <a:stretch/>
        </p:blipFill>
        <p:spPr>
          <a:xfrm>
            <a:off x="6245376" y="288"/>
            <a:ext cx="5948343" cy="6859021"/>
          </a:xfrm>
          <a:prstGeom prst="rect">
            <a:avLst/>
          </a:prstGeom>
        </p:spPr>
      </p:pic>
      <p:sp>
        <p:nvSpPr>
          <p:cNvPr id="2" name="Tittel 1"/>
          <p:cNvSpPr>
            <a:spLocks noGrp="1"/>
          </p:cNvSpPr>
          <p:nvPr>
            <p:ph type="title"/>
          </p:nvPr>
        </p:nvSpPr>
        <p:spPr>
          <a:xfrm>
            <a:off x="6245375" y="1079831"/>
            <a:ext cx="5726894" cy="2684044"/>
          </a:xfrm>
        </p:spPr>
        <p:txBody>
          <a:bodyPr lIns="75946" rIns="75946" anchor="ctr">
            <a:noAutofit/>
          </a:bodyPr>
          <a:lstStyle>
            <a:lvl1pPr algn="ctr">
              <a:defRPr sz="3899">
                <a:solidFill>
                  <a:schemeClr val="bg1"/>
                </a:solidFill>
              </a:defRPr>
            </a:lvl1pPr>
          </a:lstStyle>
          <a:p>
            <a:r>
              <a:rPr lang="en-US" smtClean="0"/>
              <a:t>Click to edit Master title style</a:t>
            </a:r>
            <a:endParaRPr lang="nb-NO" dirty="0"/>
          </a:p>
        </p:txBody>
      </p:sp>
      <p:sp>
        <p:nvSpPr>
          <p:cNvPr id="12" name="Plassholder for bilde 11"/>
          <p:cNvSpPr>
            <a:spLocks noGrp="1"/>
          </p:cNvSpPr>
          <p:nvPr>
            <p:ph type="pic" sz="quarter" idx="10" hasCustomPrompt="1"/>
          </p:nvPr>
        </p:nvSpPr>
        <p:spPr>
          <a:xfrm>
            <a:off x="229562" y="169200"/>
            <a:ext cx="6015816" cy="6516000"/>
          </a:xfrm>
          <a:ln w="6350">
            <a:solidFill>
              <a:srgbClr val="918F90"/>
            </a:solidFill>
          </a:ln>
        </p:spPr>
        <p:txBody>
          <a:bodyPr tIns="2784672"/>
          <a:lstStyle>
            <a:lvl1pPr marL="0" indent="0" algn="ctr">
              <a:buNone/>
              <a:defRPr/>
            </a:lvl1pPr>
          </a:lstStyle>
          <a:p>
            <a:r>
              <a:rPr lang="nb-NO" dirty="0" smtClean="0"/>
              <a:t>Sett inn bilde</a:t>
            </a:r>
            <a:endParaRPr lang="nb-NO"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7565" y="5516871"/>
            <a:ext cx="3003965" cy="369648"/>
          </a:xfrm>
          <a:prstGeom prst="rect">
            <a:avLst/>
          </a:prstGeom>
        </p:spPr>
      </p:pic>
    </p:spTree>
    <p:extLst>
      <p:ext uri="{BB962C8B-B14F-4D97-AF65-F5344CB8AC3E}">
        <p14:creationId xmlns:p14="http://schemas.microsoft.com/office/powerpoint/2010/main" val="3443102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ilde og tittel #2">
    <p:spTree>
      <p:nvGrpSpPr>
        <p:cNvPr id="1" name=""/>
        <p:cNvGrpSpPr/>
        <p:nvPr/>
      </p:nvGrpSpPr>
      <p:grpSpPr>
        <a:xfrm>
          <a:off x="0" y="0"/>
          <a:ext cx="0" cy="0"/>
          <a:chOff x="0" y="0"/>
          <a:chExt cx="0" cy="0"/>
        </a:xfrm>
      </p:grpSpPr>
      <p:pic>
        <p:nvPicPr>
          <p:cNvPr id="5" name="Bilde 4"/>
          <p:cNvPicPr>
            <a:picLocks noChangeAspect="1"/>
          </p:cNvPicPr>
          <p:nvPr userDrawn="1"/>
        </p:nvPicPr>
        <p:blipFill rotWithShape="1">
          <a:blip r:embed="rId2">
            <a:extLst>
              <a:ext uri="{28A0092B-C50C-407E-A947-70E740481C1C}">
                <a14:useLocalDpi xmlns:a14="http://schemas.microsoft.com/office/drawing/2010/main" val="0"/>
              </a:ext>
            </a:extLst>
          </a:blip>
          <a:srcRect t="58318"/>
          <a:stretch/>
        </p:blipFill>
        <p:spPr>
          <a:xfrm>
            <a:off x="1456" y="4000300"/>
            <a:ext cx="12192263" cy="2859004"/>
          </a:xfrm>
          <a:prstGeom prst="rect">
            <a:avLst/>
          </a:prstGeom>
        </p:spPr>
      </p:pic>
      <p:sp>
        <p:nvSpPr>
          <p:cNvPr id="2" name="Tittel 1"/>
          <p:cNvSpPr>
            <a:spLocks noGrp="1"/>
          </p:cNvSpPr>
          <p:nvPr>
            <p:ph type="title"/>
          </p:nvPr>
        </p:nvSpPr>
        <p:spPr>
          <a:xfrm>
            <a:off x="1134495" y="4239683"/>
            <a:ext cx="9926186" cy="1418381"/>
          </a:xfrm>
        </p:spPr>
        <p:txBody>
          <a:bodyPr lIns="75946" rIns="75946" anchor="t">
            <a:noAutofit/>
          </a:bodyPr>
          <a:lstStyle>
            <a:lvl1pPr algn="ctr">
              <a:defRPr sz="3899">
                <a:solidFill>
                  <a:schemeClr val="bg1"/>
                </a:solidFill>
              </a:defRPr>
            </a:lvl1pPr>
          </a:lstStyle>
          <a:p>
            <a:r>
              <a:rPr lang="en-US" smtClean="0"/>
              <a:t>Click to edit Master title style</a:t>
            </a:r>
            <a:endParaRPr lang="nb-NO" dirty="0"/>
          </a:p>
        </p:txBody>
      </p:sp>
      <p:sp>
        <p:nvSpPr>
          <p:cNvPr id="12" name="Plassholder for bilde 11"/>
          <p:cNvSpPr>
            <a:spLocks noGrp="1"/>
          </p:cNvSpPr>
          <p:nvPr>
            <p:ph type="pic" sz="quarter" idx="10" hasCustomPrompt="1"/>
          </p:nvPr>
        </p:nvSpPr>
        <p:spPr>
          <a:xfrm>
            <a:off x="229564" y="172165"/>
            <a:ext cx="11731179" cy="3828136"/>
          </a:xfrm>
          <a:ln w="6350">
            <a:solidFill>
              <a:srgbClr val="918F90"/>
            </a:solidFill>
          </a:ln>
        </p:spPr>
        <p:txBody>
          <a:bodyPr tIns="1265760"/>
          <a:lstStyle>
            <a:lvl1pPr marL="0" indent="0" algn="ctr">
              <a:buNone/>
              <a:defRPr/>
            </a:lvl1pPr>
          </a:lstStyle>
          <a:p>
            <a:r>
              <a:rPr lang="nb-NO" dirty="0" smtClean="0"/>
              <a:t>Sett inn bilde</a:t>
            </a:r>
            <a:endParaRPr lang="nb-NO" dirty="0"/>
          </a:p>
        </p:txBody>
      </p:sp>
      <p:pic>
        <p:nvPicPr>
          <p:cNvPr id="8" name="Bild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42802" y="5919433"/>
            <a:ext cx="3309572" cy="407254"/>
          </a:xfrm>
          <a:prstGeom prst="rect">
            <a:avLst/>
          </a:prstGeom>
        </p:spPr>
      </p:pic>
    </p:spTree>
    <p:extLst>
      <p:ext uri="{BB962C8B-B14F-4D97-AF65-F5344CB8AC3E}">
        <p14:creationId xmlns:p14="http://schemas.microsoft.com/office/powerpoint/2010/main" val="2481972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dirty="0"/>
          </a:p>
        </p:txBody>
      </p:sp>
      <p:sp>
        <p:nvSpPr>
          <p:cNvPr id="3" name="Plassholder for dato 2"/>
          <p:cNvSpPr>
            <a:spLocks noGrp="1"/>
          </p:cNvSpPr>
          <p:nvPr>
            <p:ph type="dt" sz="half" idx="10"/>
          </p:nvPr>
        </p:nvSpPr>
        <p:spPr/>
        <p:txBody>
          <a:bodyPr/>
          <a:lstStyle/>
          <a:p>
            <a:fld id="{143BC1B6-D880-4D6A-9945-81D5458B125C}" type="datetimeFigureOut">
              <a:rPr lang="nb-NO" smtClean="0"/>
              <a:t>01.02.2017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42F53CA-A309-4DDD-9D46-9D83EB626DC7}" type="slidenum">
              <a:rPr lang="nb-NO" smtClean="0"/>
              <a:t>‹#›</a:t>
            </a:fld>
            <a:endParaRPr lang="nb-NO"/>
          </a:p>
        </p:txBody>
      </p:sp>
    </p:spTree>
    <p:extLst>
      <p:ext uri="{BB962C8B-B14F-4D97-AF65-F5344CB8AC3E}">
        <p14:creationId xmlns:p14="http://schemas.microsoft.com/office/powerpoint/2010/main" val="2105066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143BC1B6-D880-4D6A-9945-81D5458B125C}" type="datetimeFigureOut">
              <a:rPr lang="nb-NO" smtClean="0"/>
              <a:t>01.02.2017</a:t>
            </a:fld>
            <a:endParaRPr lang="nb-NO"/>
          </a:p>
        </p:txBody>
      </p:sp>
      <p:sp>
        <p:nvSpPr>
          <p:cNvPr id="3" name="Plassholder for bunntekst 2"/>
          <p:cNvSpPr>
            <a:spLocks noGrp="1"/>
          </p:cNvSpPr>
          <p:nvPr>
            <p:ph type="ftr" sz="quarter" idx="11"/>
          </p:nvPr>
        </p:nvSpPr>
        <p:spPr/>
        <p:txBody>
          <a:bodyPr/>
          <a:lstStyle/>
          <a:p>
            <a:endParaRPr lang="nb-NO" dirty="0"/>
          </a:p>
        </p:txBody>
      </p:sp>
      <p:sp>
        <p:nvSpPr>
          <p:cNvPr id="4" name="Plassholder for lysbildenummer 3"/>
          <p:cNvSpPr>
            <a:spLocks noGrp="1"/>
          </p:cNvSpPr>
          <p:nvPr>
            <p:ph type="sldNum" sz="quarter" idx="12"/>
          </p:nvPr>
        </p:nvSpPr>
        <p:spPr/>
        <p:txBody>
          <a:bodyPr/>
          <a:lstStyle/>
          <a:p>
            <a:fld id="{742F53CA-A309-4DDD-9D46-9D83EB626DC7}" type="slidenum">
              <a:rPr lang="nb-NO" smtClean="0"/>
              <a:t>‹#›</a:t>
            </a:fld>
            <a:endParaRPr lang="nb-NO"/>
          </a:p>
        </p:txBody>
      </p:sp>
    </p:spTree>
    <p:extLst>
      <p:ext uri="{BB962C8B-B14F-4D97-AF65-F5344CB8AC3E}">
        <p14:creationId xmlns:p14="http://schemas.microsoft.com/office/powerpoint/2010/main" val="2832188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6" y="288"/>
            <a:ext cx="12192263" cy="6859021"/>
          </a:xfrm>
          <a:prstGeom prst="rect">
            <a:avLst/>
          </a:prstGeom>
        </p:spPr>
      </p:pic>
      <p:sp>
        <p:nvSpPr>
          <p:cNvPr id="2" name="Tittel 1"/>
          <p:cNvSpPr>
            <a:spLocks noGrp="1"/>
          </p:cNvSpPr>
          <p:nvPr>
            <p:ph type="ctrTitle"/>
          </p:nvPr>
        </p:nvSpPr>
        <p:spPr>
          <a:xfrm>
            <a:off x="1168256" y="1276027"/>
            <a:ext cx="9791137" cy="3406435"/>
          </a:xfrm>
        </p:spPr>
        <p:txBody>
          <a:bodyPr anchor="ctr">
            <a:noAutofit/>
          </a:bodyPr>
          <a:lstStyle>
            <a:lvl1pPr algn="ctr">
              <a:defRPr sz="7998">
                <a:solidFill>
                  <a:schemeClr val="bg1"/>
                </a:solidFill>
              </a:defRPr>
            </a:lvl1pPr>
          </a:lstStyle>
          <a:p>
            <a:r>
              <a:rPr lang="en-US" smtClean="0"/>
              <a:t>Click to edit Master title style</a:t>
            </a:r>
            <a:endParaRPr lang="nb-NO" dirty="0"/>
          </a:p>
        </p:txBody>
      </p:sp>
      <p:pic>
        <p:nvPicPr>
          <p:cNvPr id="6"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42802" y="5468766"/>
            <a:ext cx="3309572" cy="407254"/>
          </a:xfrm>
          <a:prstGeom prst="rect">
            <a:avLst/>
          </a:prstGeom>
        </p:spPr>
      </p:pic>
    </p:spTree>
    <p:extLst>
      <p:ext uri="{BB962C8B-B14F-4D97-AF65-F5344CB8AC3E}">
        <p14:creationId xmlns:p14="http://schemas.microsoft.com/office/powerpoint/2010/main" val="3019764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091311" y="1893380"/>
            <a:ext cx="5515890" cy="1470365"/>
          </a:xfrm>
        </p:spPr>
        <p:txBody>
          <a:bodyPr/>
          <a:lstStyle>
            <a:lvl1pPr>
              <a:defRPr>
                <a:solidFill>
                  <a:schemeClr val="bg1"/>
                </a:solidFill>
              </a:defRPr>
            </a:lvl1pPr>
          </a:lstStyle>
          <a:p>
            <a:r>
              <a:rPr lang="nb-NO" noProof="0" dirty="0" smtClean="0"/>
              <a:t>Klikk for å redigere tittelstil</a:t>
            </a:r>
            <a:endParaRPr lang="nb-NO" noProof="0" dirty="0"/>
          </a:p>
        </p:txBody>
      </p:sp>
      <p:sp>
        <p:nvSpPr>
          <p:cNvPr id="3" name="Undertittel 2"/>
          <p:cNvSpPr>
            <a:spLocks noGrp="1"/>
          </p:cNvSpPr>
          <p:nvPr>
            <p:ph type="subTitle" idx="1" hasCustomPrompt="1"/>
          </p:nvPr>
        </p:nvSpPr>
        <p:spPr>
          <a:xfrm>
            <a:off x="6087489" y="3520011"/>
            <a:ext cx="5547155" cy="1640630"/>
          </a:xfrm>
        </p:spPr>
        <p:txBody>
          <a:bodyPr/>
          <a:lstStyle>
            <a:lvl1pPr marL="0" indent="0" algn="l">
              <a:buNone/>
              <a:defRPr>
                <a:solidFill>
                  <a:schemeClr val="bg1"/>
                </a:solidFill>
              </a:defRPr>
            </a:lvl1pPr>
            <a:lvl2pPr marL="457242" indent="0" algn="ctr">
              <a:buNone/>
              <a:defRPr>
                <a:solidFill>
                  <a:schemeClr val="tx1">
                    <a:tint val="75000"/>
                  </a:schemeClr>
                </a:solidFill>
              </a:defRPr>
            </a:lvl2pPr>
            <a:lvl3pPr marL="914483" indent="0" algn="ctr">
              <a:buNone/>
              <a:defRPr>
                <a:solidFill>
                  <a:schemeClr val="tx1">
                    <a:tint val="75000"/>
                  </a:schemeClr>
                </a:solidFill>
              </a:defRPr>
            </a:lvl3pPr>
            <a:lvl4pPr marL="1371725" indent="0" algn="ctr">
              <a:buNone/>
              <a:defRPr>
                <a:solidFill>
                  <a:schemeClr val="tx1">
                    <a:tint val="75000"/>
                  </a:schemeClr>
                </a:solidFill>
              </a:defRPr>
            </a:lvl4pPr>
            <a:lvl5pPr marL="1828966" indent="0" algn="ctr">
              <a:buNone/>
              <a:defRPr>
                <a:solidFill>
                  <a:schemeClr val="tx1">
                    <a:tint val="75000"/>
                  </a:schemeClr>
                </a:solidFill>
              </a:defRPr>
            </a:lvl5pPr>
            <a:lvl6pPr marL="2286208" indent="0" algn="ctr">
              <a:buNone/>
              <a:defRPr>
                <a:solidFill>
                  <a:schemeClr val="tx1">
                    <a:tint val="75000"/>
                  </a:schemeClr>
                </a:solidFill>
              </a:defRPr>
            </a:lvl6pPr>
            <a:lvl7pPr marL="2743450" indent="0" algn="ctr">
              <a:buNone/>
              <a:defRPr>
                <a:solidFill>
                  <a:schemeClr val="tx1">
                    <a:tint val="75000"/>
                  </a:schemeClr>
                </a:solidFill>
              </a:defRPr>
            </a:lvl7pPr>
            <a:lvl8pPr marL="3200691" indent="0" algn="ctr">
              <a:buNone/>
              <a:defRPr>
                <a:solidFill>
                  <a:schemeClr val="tx1">
                    <a:tint val="75000"/>
                  </a:schemeClr>
                </a:solidFill>
              </a:defRPr>
            </a:lvl8pPr>
            <a:lvl9pPr marL="3657933" indent="0" algn="ctr">
              <a:buNone/>
              <a:defRPr>
                <a:solidFill>
                  <a:schemeClr val="tx1">
                    <a:tint val="75000"/>
                  </a:schemeClr>
                </a:solidFill>
              </a:defRPr>
            </a:lvl9pPr>
          </a:lstStyle>
          <a:p>
            <a:r>
              <a:rPr lang="nb-NO" noProof="0" dirty="0" smtClean="0"/>
              <a:t>Klikk for å redigere tekststiler I malen</a:t>
            </a:r>
            <a:endParaRPr lang="nb-NO" noProof="0" dirty="0"/>
          </a:p>
        </p:txBody>
      </p:sp>
      <p:sp>
        <p:nvSpPr>
          <p:cNvPr id="7" name="Ellipse 6"/>
          <p:cNvSpPr/>
          <p:nvPr userDrawn="1"/>
        </p:nvSpPr>
        <p:spPr>
          <a:xfrm>
            <a:off x="1542678" y="1629594"/>
            <a:ext cx="3600400" cy="36004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nb-NO" sz="10000" b="1" cap="all" dirty="0" smtClean="0">
                <a:solidFill>
                  <a:srgbClr val="C00000"/>
                </a:solidFill>
              </a:rPr>
              <a:t>spv</a:t>
            </a:r>
            <a:endParaRPr lang="nb-NO" sz="10000" b="1" cap="all" dirty="0">
              <a:solidFill>
                <a:srgbClr val="C00000"/>
              </a:solidFill>
            </a:endParaRP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00786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Rektangel 2"/>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4" name="Plassholder for dato 3"/>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5" name="Plassholder for bunntekst 4"/>
          <p:cNvSpPr>
            <a:spLocks noGrp="1"/>
          </p:cNvSpPr>
          <p:nvPr>
            <p:ph type="ftr" sz="quarter" idx="11"/>
          </p:nvPr>
        </p:nvSpPr>
        <p:spPr/>
        <p:txBody>
          <a:bodyPr/>
          <a:lstStyle/>
          <a:p>
            <a:endParaRPr lang="nb-NO" dirty="0">
              <a:solidFill>
                <a:prstClr val="white"/>
              </a:solidFill>
            </a:endParaRPr>
          </a:p>
        </p:txBody>
      </p:sp>
      <p:sp>
        <p:nvSpPr>
          <p:cNvPr id="6" name="Plassholder for lysbildenummer 5"/>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7" name="Plassholder for innhold 2"/>
          <p:cNvSpPr>
            <a:spLocks noGrp="1"/>
          </p:cNvSpPr>
          <p:nvPr>
            <p:ph idx="14" hasCustomPrompt="1"/>
          </p:nvPr>
        </p:nvSpPr>
        <p:spPr>
          <a:xfrm>
            <a:off x="1003287" y="1990800"/>
            <a:ext cx="10205685" cy="3668400"/>
          </a:xfrm>
        </p:spPr>
        <p:txBody>
          <a:bodyPr/>
          <a:lstStyle>
            <a:lvl1pPr marL="139234" indent="-139234" rtl="0">
              <a:lnSpc>
                <a:spcPct val="100000"/>
              </a:lnSpc>
              <a:buFont typeface="Wingdings" panose="05000000000000000000" pitchFamily="2" charset="2"/>
              <a:buChar char="§"/>
              <a:defRPr>
                <a:solidFill>
                  <a:schemeClr val="tx1"/>
                </a:solidFill>
              </a:defRPr>
            </a:lvl1pPr>
            <a:lvl2pPr marL="342714" indent="-155170" rtl="0">
              <a:lnSpc>
                <a:spcPct val="100000"/>
              </a:lnSpc>
              <a:buFont typeface="Wingdings" panose="05000000000000000000" pitchFamily="2" charset="2"/>
              <a:buChar char="§"/>
              <a:defRPr baseline="0">
                <a:solidFill>
                  <a:schemeClr val="tx1"/>
                </a:solidFill>
              </a:defRPr>
            </a:lvl2pPr>
            <a:lvl3pPr marL="524675" indent="-144007" rtl="0">
              <a:lnSpc>
                <a:spcPct val="100000"/>
              </a:lnSpc>
              <a:buFont typeface="Wingdings" panose="05000000000000000000" pitchFamily="2" charset="2"/>
              <a:buChar char="§"/>
              <a:defRPr baseline="0">
                <a:solidFill>
                  <a:schemeClr val="tx1"/>
                </a:solidFill>
              </a:defRPr>
            </a:lvl3pPr>
            <a:lvl4pPr marL="717801" indent="-149588" rtl="0">
              <a:lnSpc>
                <a:spcPct val="100000"/>
              </a:lnSpc>
              <a:buFont typeface="Wingdings" panose="05000000000000000000" pitchFamily="2" charset="2"/>
              <a:buChar char="§"/>
              <a:defRPr baseline="0">
                <a:solidFill>
                  <a:schemeClr val="tx1"/>
                </a:solidFill>
              </a:defRPr>
            </a:lvl4pPr>
            <a:lvl5pPr marL="922089" indent="-166334" rtl="0">
              <a:lnSpc>
                <a:spcPct val="100000"/>
              </a:lnSpc>
              <a:buFont typeface="Wingdings" panose="05000000000000000000" pitchFamily="2" charset="2"/>
              <a:buChar char="§"/>
              <a:defRPr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343868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sp>
        <p:nvSpPr>
          <p:cNvPr id="2" name="Tittel 1"/>
          <p:cNvSpPr>
            <a:spLocks noGrp="1"/>
          </p:cNvSpPr>
          <p:nvPr>
            <p:ph type="ctrTitle"/>
          </p:nvPr>
        </p:nvSpPr>
        <p:spPr>
          <a:xfrm>
            <a:off x="6091312" y="1629594"/>
            <a:ext cx="5515890" cy="1734151"/>
          </a:xfrm>
        </p:spPr>
        <p:txBody>
          <a:bodyPr/>
          <a:lstStyle>
            <a:lvl1pPr>
              <a:defRPr baseline="0">
                <a:solidFill>
                  <a:schemeClr val="bg1"/>
                </a:solidFill>
              </a:defRPr>
            </a:lvl1pPr>
          </a:lstStyle>
          <a:p>
            <a:r>
              <a:rPr lang="nb-NO" noProof="0" dirty="0" smtClean="0"/>
              <a:t>Klikk for å redigere tittel</a:t>
            </a:r>
            <a:endParaRPr lang="nb-NO" noProof="0" dirty="0"/>
          </a:p>
        </p:txBody>
      </p:sp>
      <p:sp>
        <p:nvSpPr>
          <p:cNvPr id="5" name="Plassholder for tekst 4"/>
          <p:cNvSpPr>
            <a:spLocks noGrp="1"/>
          </p:cNvSpPr>
          <p:nvPr>
            <p:ph type="body" sz="quarter" idx="11" hasCustomPrompt="1"/>
          </p:nvPr>
        </p:nvSpPr>
        <p:spPr>
          <a:xfrm>
            <a:off x="6087283" y="3519252"/>
            <a:ext cx="5545996" cy="1640630"/>
          </a:xfrm>
        </p:spPr>
        <p:txBody>
          <a:bodyPr>
            <a:noAutofit/>
          </a:bodyPr>
          <a:lstStyle>
            <a:lvl1pPr>
              <a:buClr>
                <a:schemeClr val="bg1"/>
              </a:buClr>
              <a:defRPr sz="2000">
                <a:solidFill>
                  <a:schemeClr val="bg1"/>
                </a:solidFill>
              </a:defRPr>
            </a:lvl1pPr>
            <a:lvl2pPr>
              <a:buClr>
                <a:schemeClr val="bg1"/>
              </a:buClr>
              <a:defRPr sz="2000">
                <a:solidFill>
                  <a:schemeClr val="bg1"/>
                </a:solidFill>
              </a:defRPr>
            </a:lvl2pPr>
            <a:lvl3pPr>
              <a:buClr>
                <a:schemeClr val="bg1"/>
              </a:buClr>
              <a:defRPr sz="2000" baseline="0">
                <a:solidFill>
                  <a:schemeClr val="bg1"/>
                </a:solidFill>
              </a:defRPr>
            </a:lvl3pPr>
            <a:lvl4pPr>
              <a:buClr>
                <a:schemeClr val="bg1"/>
              </a:buClr>
              <a:defRPr sz="2000" baseline="0">
                <a:solidFill>
                  <a:schemeClr val="bg1"/>
                </a:solidFill>
              </a:defRPr>
            </a:lvl4pPr>
            <a:lvl5pPr>
              <a:buClr>
                <a:schemeClr val="bg1"/>
              </a:buClr>
              <a:defRPr sz="2000" baseline="0">
                <a:solidFill>
                  <a:schemeClr val="bg1"/>
                </a:solidFill>
              </a:defRPr>
            </a:lvl5pPr>
          </a:lstStyle>
          <a:p>
            <a:pPr lvl="0"/>
            <a:r>
              <a:rPr lang="nb-NO" noProof="0" dirty="0" smtClean="0"/>
              <a:t>Klikk for å redigere tekststiler I malen</a:t>
            </a:r>
          </a:p>
          <a:p>
            <a:pPr lvl="1"/>
            <a:r>
              <a:rPr lang="nb-NO" noProof="0" dirty="0" smtClean="0"/>
              <a:t>Ande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sp>
        <p:nvSpPr>
          <p:cNvPr id="6" name="Rektangel 5"/>
          <p:cNvSpPr/>
          <p:nvPr userDrawn="1"/>
        </p:nvSpPr>
        <p:spPr>
          <a:xfrm>
            <a:off x="-2544122" y="284"/>
            <a:ext cx="2400475" cy="27094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prstClr val="white"/>
                </a:solidFill>
              </a:rPr>
              <a:t>Tittel settes inn i sirkelen via Sparebanken Vest-gruppen på «Hjem»-fanen øverst til venstre</a:t>
            </a:r>
            <a:endParaRPr lang="nb-NO" dirty="0">
              <a:solidFill>
                <a:prstClr val="white"/>
              </a:solidFill>
            </a:endParaRPr>
          </a:p>
        </p:txBody>
      </p:sp>
      <p:sp>
        <p:nvSpPr>
          <p:cNvPr id="7" name="Ellipse 6"/>
          <p:cNvSpPr/>
          <p:nvPr userDrawn="1"/>
        </p:nvSpPr>
        <p:spPr>
          <a:xfrm>
            <a:off x="1542678" y="1629594"/>
            <a:ext cx="3600400" cy="36004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nb-NO" sz="10000" b="1" cap="all" dirty="0">
              <a:solidFill>
                <a:srgbClr val="C00000"/>
              </a:solidFill>
            </a:endParaRPr>
          </a:p>
        </p:txBody>
      </p:sp>
      <p:sp>
        <p:nvSpPr>
          <p:cNvPr id="11" name="Plassholder for tekst 10"/>
          <p:cNvSpPr>
            <a:spLocks noGrp="1"/>
          </p:cNvSpPr>
          <p:nvPr>
            <p:ph type="body" sz="quarter" idx="12"/>
          </p:nvPr>
        </p:nvSpPr>
        <p:spPr>
          <a:xfrm>
            <a:off x="1542679" y="1630363"/>
            <a:ext cx="3600822" cy="3529519"/>
          </a:xfrm>
        </p:spPr>
        <p:txBody>
          <a:bodyPr anchor="ctr" anchorCtr="0">
            <a:noAutofit/>
          </a:bodyPr>
          <a:lstStyle>
            <a:lvl1pPr marL="0" indent="0" algn="ctr">
              <a:buFontTx/>
              <a:buNone/>
              <a:defRPr sz="4600" b="1">
                <a:solidFill>
                  <a:srgbClr val="FF0000"/>
                </a:solidFill>
                <a:latin typeface="+mj-lt"/>
              </a:defRPr>
            </a:lvl1pPr>
            <a:lvl2pPr>
              <a:defRPr sz="5600">
                <a:latin typeface="+mj-lt"/>
              </a:defRPr>
            </a:lvl2pPr>
            <a:lvl3pPr>
              <a:defRPr sz="5600">
                <a:latin typeface="+mj-lt"/>
              </a:defRPr>
            </a:lvl3pPr>
            <a:lvl4pPr>
              <a:defRPr sz="5600">
                <a:latin typeface="+mj-lt"/>
              </a:defRPr>
            </a:lvl4pPr>
            <a:lvl5pPr>
              <a:defRPr sz="5600">
                <a:latin typeface="+mj-lt"/>
              </a:defRPr>
            </a:lvl5pPr>
          </a:lstStyle>
          <a:p>
            <a:pPr lvl="0"/>
            <a:r>
              <a:rPr lang="nb-NO" noProof="0" dirty="0" smtClean="0"/>
              <a:t>Klikk for å redigere tekststiler i malen</a:t>
            </a:r>
            <a:endParaRPr lang="nb-NO" noProof="0" dirty="0"/>
          </a:p>
        </p:txBody>
      </p:sp>
      <p:pic>
        <p:nvPicPr>
          <p:cNvPr id="12" name="Bil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83925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merert tittelside">
    <p:spTree>
      <p:nvGrpSpPr>
        <p:cNvPr id="1" name=""/>
        <p:cNvGrpSpPr/>
        <p:nvPr/>
      </p:nvGrpSpPr>
      <p:grpSpPr>
        <a:xfrm>
          <a:off x="0" y="0"/>
          <a:ext cx="0" cy="0"/>
          <a:chOff x="0" y="0"/>
          <a:chExt cx="0" cy="0"/>
        </a:xfrm>
      </p:grpSpPr>
      <p:sp>
        <p:nvSpPr>
          <p:cNvPr id="2" name="Tittel 1"/>
          <p:cNvSpPr>
            <a:spLocks noGrp="1"/>
          </p:cNvSpPr>
          <p:nvPr>
            <p:ph type="ctrTitle"/>
          </p:nvPr>
        </p:nvSpPr>
        <p:spPr>
          <a:xfrm>
            <a:off x="4709351" y="1753201"/>
            <a:ext cx="5169640" cy="2987567"/>
          </a:xfrm>
        </p:spPr>
        <p:txBody>
          <a:bodyPr anchor="ctr">
            <a:noAutofit/>
          </a:bodyPr>
          <a:lstStyle>
            <a:lvl1pPr>
              <a:lnSpc>
                <a:spcPts val="4600"/>
              </a:lnSpc>
              <a:defRPr sz="3900">
                <a:solidFill>
                  <a:schemeClr val="bg1"/>
                </a:solidFill>
              </a:defRPr>
            </a:lvl1pPr>
          </a:lstStyle>
          <a:p>
            <a:r>
              <a:rPr lang="nb-NO" noProof="0" dirty="0" smtClean="0"/>
              <a:t>Klikk for å redigere tittel</a:t>
            </a:r>
            <a:endParaRPr lang="nb-NO" noProof="0" dirty="0"/>
          </a:p>
        </p:txBody>
      </p:sp>
      <p:sp>
        <p:nvSpPr>
          <p:cNvPr id="5" name="Plassholder for tekst 4"/>
          <p:cNvSpPr>
            <a:spLocks noGrp="1"/>
          </p:cNvSpPr>
          <p:nvPr>
            <p:ph type="body" sz="quarter" idx="11" hasCustomPrompt="1"/>
          </p:nvPr>
        </p:nvSpPr>
        <p:spPr>
          <a:xfrm>
            <a:off x="2532182" y="1716887"/>
            <a:ext cx="2125120" cy="2987899"/>
          </a:xfrm>
        </p:spPr>
        <p:txBody>
          <a:bodyPr lIns="90000" anchor="ctr">
            <a:noAutofit/>
          </a:bodyPr>
          <a:lstStyle>
            <a:lvl1pPr marL="0" indent="0">
              <a:buClr>
                <a:schemeClr val="tx1"/>
              </a:buClr>
              <a:buNone/>
              <a:defRPr sz="16300" b="1">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tx1"/>
              </a:buClr>
              <a:defRPr>
                <a:solidFill>
                  <a:schemeClr val="bg1"/>
                </a:solidFill>
              </a:defRPr>
            </a:lvl5pPr>
          </a:lstStyle>
          <a:p>
            <a:pPr lvl="0"/>
            <a:r>
              <a:rPr lang="nb-NO" noProof="0" dirty="0" err="1" smtClean="0"/>
              <a:t>X</a:t>
            </a:r>
            <a:endParaRPr lang="nb-NO" noProof="0" dirty="0"/>
          </a:p>
        </p:txBody>
      </p:sp>
      <p:sp>
        <p:nvSpPr>
          <p:cNvPr id="3" name="TekstSylinder 2"/>
          <p:cNvSpPr txBox="1"/>
          <p:nvPr userDrawn="1"/>
        </p:nvSpPr>
        <p:spPr>
          <a:xfrm>
            <a:off x="566589" y="1928252"/>
            <a:ext cx="2400475" cy="2600712"/>
          </a:xfrm>
          <a:prstGeom prst="rect">
            <a:avLst/>
          </a:prstGeom>
          <a:noFill/>
        </p:spPr>
        <p:txBody>
          <a:bodyPr wrap="square" rtlCol="0">
            <a:spAutoFit/>
          </a:bodyPr>
          <a:lstStyle/>
          <a:p>
            <a:pPr algn="ctr"/>
            <a:r>
              <a:rPr lang="nb-NO" sz="16300" dirty="0" smtClean="0">
                <a:solidFill>
                  <a:prstClr val="white"/>
                </a:solidFill>
              </a:rPr>
              <a:t>#</a:t>
            </a:r>
            <a:endParaRPr lang="nb-NO" sz="16300" dirty="0">
              <a:solidFill>
                <a:prstClr val="white"/>
              </a:solidFill>
            </a:endParaRPr>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3697654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 rød">
    <p:spTree>
      <p:nvGrpSpPr>
        <p:cNvPr id="1" name=""/>
        <p:cNvGrpSpPr/>
        <p:nvPr/>
      </p:nvGrpSpPr>
      <p:grpSpPr>
        <a:xfrm>
          <a:off x="0" y="0"/>
          <a:ext cx="0" cy="0"/>
          <a:chOff x="0" y="0"/>
          <a:chExt cx="0" cy="0"/>
        </a:xfrm>
      </p:grpSpPr>
      <p:sp>
        <p:nvSpPr>
          <p:cNvPr id="2" name="Tittel 1"/>
          <p:cNvSpPr>
            <a:spLocks noGrp="1"/>
          </p:cNvSpPr>
          <p:nvPr>
            <p:ph type="ctrTitle"/>
          </p:nvPr>
        </p:nvSpPr>
        <p:spPr>
          <a:xfrm>
            <a:off x="985758" y="1716586"/>
            <a:ext cx="4679781" cy="2987567"/>
          </a:xfrm>
        </p:spPr>
        <p:txBody>
          <a:bodyPr anchor="ctr">
            <a:noAutofit/>
          </a:bodyPr>
          <a:lstStyle>
            <a:lvl1pPr>
              <a:defRPr sz="3900">
                <a:solidFill>
                  <a:schemeClr val="bg1"/>
                </a:solidFill>
              </a:defRPr>
            </a:lvl1pPr>
          </a:lstStyle>
          <a:p>
            <a:r>
              <a:rPr lang="nb-NO" noProof="0" dirty="0" smtClean="0"/>
              <a:t>Klikk for å redigere tittel</a:t>
            </a:r>
            <a:endParaRPr lang="nb-NO" noProof="0" dirty="0"/>
          </a:p>
        </p:txBody>
      </p:sp>
      <p:sp>
        <p:nvSpPr>
          <p:cNvPr id="6" name="Plassholder for tekst 4"/>
          <p:cNvSpPr>
            <a:spLocks noGrp="1"/>
          </p:cNvSpPr>
          <p:nvPr>
            <p:ph type="body" sz="quarter" idx="11" hasCustomPrompt="1"/>
          </p:nvPr>
        </p:nvSpPr>
        <p:spPr>
          <a:xfrm>
            <a:off x="6155398" y="1716586"/>
            <a:ext cx="5209146" cy="2987567"/>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baseline="0">
                <a:solidFill>
                  <a:schemeClr val="bg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4905077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8" name="Rektangel 7"/>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5" name="Plassholder for dato 4"/>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6" name="Plassholder for bunntekst 5"/>
          <p:cNvSpPr>
            <a:spLocks noGrp="1"/>
          </p:cNvSpPr>
          <p:nvPr>
            <p:ph type="ftr" sz="quarter" idx="11"/>
          </p:nvPr>
        </p:nvSpPr>
        <p:spPr/>
        <p:txBody>
          <a:bodyPr/>
          <a:lstStyle/>
          <a:p>
            <a:endParaRPr lang="nb-NO" dirty="0">
              <a:solidFill>
                <a:prstClr val="white"/>
              </a:solidFill>
            </a:endParaRPr>
          </a:p>
        </p:txBody>
      </p:sp>
      <p:sp>
        <p:nvSpPr>
          <p:cNvPr id="7" name="Plassholder for lysbildenummer 6"/>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9" name="Plassholder for innhold 2"/>
          <p:cNvSpPr>
            <a:spLocks noGrp="1"/>
          </p:cNvSpPr>
          <p:nvPr>
            <p:ph idx="13"/>
          </p:nvPr>
        </p:nvSpPr>
        <p:spPr>
          <a:xfrm>
            <a:off x="6637787" y="1990397"/>
            <a:ext cx="4591196" cy="3667660"/>
          </a:xfrm>
        </p:spPr>
        <p:txBody>
          <a:bodyPr>
            <a:normAutofit/>
          </a:bodyPr>
          <a:lstStyle>
            <a:lvl1pPr rtl="0">
              <a:defRPr sz="2000">
                <a:solidFill>
                  <a:schemeClr val="tx1"/>
                </a:solidFill>
              </a:defRPr>
            </a:lvl1pPr>
            <a:lvl2pPr rtl="0">
              <a:defRPr sz="2000" baseline="0">
                <a:solidFill>
                  <a:schemeClr val="tx1"/>
                </a:solidFill>
              </a:defRPr>
            </a:lvl2pPr>
            <a:lvl3pPr rtl="0">
              <a:defRPr sz="2000" baseline="0">
                <a:solidFill>
                  <a:schemeClr val="tx1"/>
                </a:solidFill>
              </a:defRPr>
            </a:lvl3pPr>
            <a:lvl4pPr rtl="0">
              <a:defRPr sz="2000" baseline="0">
                <a:solidFill>
                  <a:schemeClr val="tx1"/>
                </a:solidFill>
              </a:defRPr>
            </a:lvl4pPr>
            <a:lvl5pPr rtl="0">
              <a:defRPr sz="2000"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sp>
        <p:nvSpPr>
          <p:cNvPr id="10" name="Plassholder for innhold 2"/>
          <p:cNvSpPr>
            <a:spLocks noGrp="1"/>
          </p:cNvSpPr>
          <p:nvPr>
            <p:ph idx="14"/>
          </p:nvPr>
        </p:nvSpPr>
        <p:spPr>
          <a:xfrm>
            <a:off x="1003287" y="1990800"/>
            <a:ext cx="4591196" cy="3667660"/>
          </a:xfrm>
        </p:spPr>
        <p:txBody>
          <a:bodyPr>
            <a:normAutofit/>
          </a:bodyPr>
          <a:lstStyle>
            <a:lvl1pPr rtl="0">
              <a:defRPr sz="2000">
                <a:solidFill>
                  <a:schemeClr val="tx1"/>
                </a:solidFill>
              </a:defRPr>
            </a:lvl1pPr>
            <a:lvl2pPr rtl="0">
              <a:defRPr sz="2000">
                <a:solidFill>
                  <a:schemeClr val="tx1"/>
                </a:solidFill>
              </a:defRPr>
            </a:lvl2pPr>
            <a:lvl3pPr rtl="0">
              <a:defRPr sz="2000">
                <a:solidFill>
                  <a:schemeClr val="tx1"/>
                </a:solidFill>
              </a:defRPr>
            </a:lvl3pPr>
            <a:lvl4pPr rtl="0">
              <a:defRPr sz="2000">
                <a:solidFill>
                  <a:schemeClr val="tx1"/>
                </a:solidFill>
              </a:defRPr>
            </a:lvl4pPr>
            <a:lvl5pPr rtl="0">
              <a:defRPr sz="2000"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11" name="Bil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2841141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2" name="Rektangel 11"/>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baseline="0">
                <a:solidFill>
                  <a:schemeClr val="tx1"/>
                </a:solidFill>
              </a:defRPr>
            </a:lvl1pPr>
          </a:lstStyle>
          <a:p>
            <a:r>
              <a:rPr lang="nb-NO" noProof="0" dirty="0" smtClean="0"/>
              <a:t>Klikk for å redigere tittelstil</a:t>
            </a:r>
            <a:endParaRPr lang="nb-NO" noProof="0" dirty="0"/>
          </a:p>
        </p:txBody>
      </p:sp>
      <p:sp>
        <p:nvSpPr>
          <p:cNvPr id="3" name="Plassholder for tekst 2"/>
          <p:cNvSpPr>
            <a:spLocks noGrp="1"/>
          </p:cNvSpPr>
          <p:nvPr>
            <p:ph type="body" idx="1"/>
          </p:nvPr>
        </p:nvSpPr>
        <p:spPr>
          <a:xfrm>
            <a:off x="1002636" y="1990023"/>
            <a:ext cx="4591196" cy="424756"/>
          </a:xfrm>
        </p:spPr>
        <p:txBody>
          <a:bodyPr anchor="b">
            <a:normAutofit/>
          </a:bodyPr>
          <a:lstStyle>
            <a:lvl1pPr marL="0" indent="0">
              <a:buNone/>
              <a:defRPr sz="2000" b="1">
                <a:solidFill>
                  <a:schemeClr val="tx1"/>
                </a:solidFill>
              </a:defRPr>
            </a:lvl1pPr>
            <a:lvl2pPr marL="457242" indent="0">
              <a:buNone/>
              <a:defRPr sz="2000" b="1"/>
            </a:lvl2pPr>
            <a:lvl3pPr marL="914483" indent="0">
              <a:buNone/>
              <a:defRPr sz="1800" b="1"/>
            </a:lvl3pPr>
            <a:lvl4pPr marL="1371725" indent="0">
              <a:buNone/>
              <a:defRPr sz="1600" b="1"/>
            </a:lvl4pPr>
            <a:lvl5pPr marL="1828966" indent="0">
              <a:buNone/>
              <a:defRPr sz="1600" b="1"/>
            </a:lvl5pPr>
            <a:lvl6pPr marL="2286208" indent="0">
              <a:buNone/>
              <a:defRPr sz="1600" b="1"/>
            </a:lvl6pPr>
            <a:lvl7pPr marL="2743450" indent="0">
              <a:buNone/>
              <a:defRPr sz="1600" b="1"/>
            </a:lvl7pPr>
            <a:lvl8pPr marL="3200691" indent="0">
              <a:buNone/>
              <a:defRPr sz="1600" b="1"/>
            </a:lvl8pPr>
            <a:lvl9pPr marL="3657933" indent="0">
              <a:buNone/>
              <a:defRPr sz="1600" b="1"/>
            </a:lvl9pPr>
          </a:lstStyle>
          <a:p>
            <a:pPr lvl="0"/>
            <a:r>
              <a:rPr lang="nb-NO" noProof="0" dirty="0" smtClean="0"/>
              <a:t>Klikk for å redigere tekststiler i malen</a:t>
            </a:r>
          </a:p>
        </p:txBody>
      </p:sp>
      <p:sp>
        <p:nvSpPr>
          <p:cNvPr id="5" name="Plassholder for tekst 4"/>
          <p:cNvSpPr>
            <a:spLocks noGrp="1"/>
          </p:cNvSpPr>
          <p:nvPr>
            <p:ph type="body" sz="quarter" idx="3"/>
          </p:nvPr>
        </p:nvSpPr>
        <p:spPr>
          <a:xfrm>
            <a:off x="6636978" y="1990023"/>
            <a:ext cx="4591196" cy="424756"/>
          </a:xfrm>
        </p:spPr>
        <p:txBody>
          <a:bodyPr anchor="b">
            <a:normAutofit/>
          </a:bodyPr>
          <a:lstStyle>
            <a:lvl1pPr marL="0" indent="0">
              <a:buNone/>
              <a:defRPr sz="2000" b="1">
                <a:solidFill>
                  <a:schemeClr val="tx1"/>
                </a:solidFill>
              </a:defRPr>
            </a:lvl1pPr>
            <a:lvl2pPr marL="457242" indent="0">
              <a:buNone/>
              <a:defRPr sz="2000" b="1"/>
            </a:lvl2pPr>
            <a:lvl3pPr marL="914483" indent="0">
              <a:buNone/>
              <a:defRPr sz="1800" b="1"/>
            </a:lvl3pPr>
            <a:lvl4pPr marL="1371725" indent="0">
              <a:buNone/>
              <a:defRPr sz="1600" b="1"/>
            </a:lvl4pPr>
            <a:lvl5pPr marL="1828966" indent="0">
              <a:buNone/>
              <a:defRPr sz="1600" b="1"/>
            </a:lvl5pPr>
            <a:lvl6pPr marL="2286208" indent="0">
              <a:buNone/>
              <a:defRPr sz="1600" b="1"/>
            </a:lvl6pPr>
            <a:lvl7pPr marL="2743450" indent="0">
              <a:buNone/>
              <a:defRPr sz="1600" b="1"/>
            </a:lvl7pPr>
            <a:lvl8pPr marL="3200691" indent="0">
              <a:buNone/>
              <a:defRPr sz="1600" b="1"/>
            </a:lvl8pPr>
            <a:lvl9pPr marL="3657933" indent="0">
              <a:buNone/>
              <a:defRPr sz="1600" b="1"/>
            </a:lvl9pPr>
          </a:lstStyle>
          <a:p>
            <a:pPr lvl="0"/>
            <a:r>
              <a:rPr lang="nb-NO" noProof="0" dirty="0" smtClean="0"/>
              <a:t>Klikk for å redigere tekststiler i malen</a:t>
            </a:r>
          </a:p>
        </p:txBody>
      </p:sp>
      <p:sp>
        <p:nvSpPr>
          <p:cNvPr id="7" name="Plassholder for dato 6"/>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8" name="Plassholder for bunntekst 7"/>
          <p:cNvSpPr>
            <a:spLocks noGrp="1"/>
          </p:cNvSpPr>
          <p:nvPr>
            <p:ph type="ftr" sz="quarter" idx="11"/>
          </p:nvPr>
        </p:nvSpPr>
        <p:spPr/>
        <p:txBody>
          <a:bodyPr/>
          <a:lstStyle/>
          <a:p>
            <a:endParaRPr lang="nb-NO" dirty="0">
              <a:solidFill>
                <a:prstClr val="white"/>
              </a:solidFill>
            </a:endParaRPr>
          </a:p>
        </p:txBody>
      </p:sp>
      <p:sp>
        <p:nvSpPr>
          <p:cNvPr id="9" name="Plassholder for lysbildenummer 8"/>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10" name="Plassholder for innhold 2"/>
          <p:cNvSpPr>
            <a:spLocks noGrp="1"/>
          </p:cNvSpPr>
          <p:nvPr>
            <p:ph idx="13"/>
          </p:nvPr>
        </p:nvSpPr>
        <p:spPr>
          <a:xfrm>
            <a:off x="1003019" y="2632635"/>
            <a:ext cx="4591196" cy="3025422"/>
          </a:xfrm>
        </p:spPr>
        <p:txBody>
          <a:bodyPr>
            <a:normAutofit/>
          </a:bodyPr>
          <a:lstStyle>
            <a:lvl1pPr>
              <a:defRPr sz="2000" baseline="0">
                <a:solidFill>
                  <a:schemeClr val="tx1"/>
                </a:solidFill>
              </a:defRPr>
            </a:lvl1pPr>
            <a:lvl2pPr>
              <a:defRPr sz="2000">
                <a:solidFill>
                  <a:schemeClr val="tx1"/>
                </a:solidFill>
              </a:defRPr>
            </a:lvl2pPr>
            <a:lvl3pPr>
              <a:defRPr sz="2000" baseline="0">
                <a:solidFill>
                  <a:schemeClr val="tx1"/>
                </a:solidFill>
              </a:defRPr>
            </a:lvl3pPr>
            <a:lvl4pPr>
              <a:defRPr sz="2000" baseline="0">
                <a:solidFill>
                  <a:schemeClr val="tx1"/>
                </a:solidFill>
              </a:defRPr>
            </a:lvl4pPr>
            <a:lvl5pPr>
              <a:defRPr sz="200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sp>
        <p:nvSpPr>
          <p:cNvPr id="11" name="Plassholder for innhold 2"/>
          <p:cNvSpPr>
            <a:spLocks noGrp="1"/>
          </p:cNvSpPr>
          <p:nvPr>
            <p:ph idx="14"/>
          </p:nvPr>
        </p:nvSpPr>
        <p:spPr>
          <a:xfrm>
            <a:off x="6637787" y="2632635"/>
            <a:ext cx="4591196" cy="3025422"/>
          </a:xfrm>
        </p:spPr>
        <p:txBody>
          <a:bodyPr>
            <a:normAutofit/>
          </a:bodyPr>
          <a:lstStyle>
            <a:lvl1pPr rtl="0">
              <a:defRPr sz="2000">
                <a:solidFill>
                  <a:schemeClr val="tx1"/>
                </a:solidFill>
              </a:defRPr>
            </a:lvl1pPr>
            <a:lvl2pPr rtl="0">
              <a:defRPr sz="2000">
                <a:solidFill>
                  <a:schemeClr val="tx1"/>
                </a:solidFill>
              </a:defRPr>
            </a:lvl2pPr>
            <a:lvl3pPr rtl="0">
              <a:defRPr sz="2000">
                <a:solidFill>
                  <a:schemeClr val="tx1"/>
                </a:solidFill>
              </a:defRPr>
            </a:lvl3pPr>
            <a:lvl4pPr rtl="0">
              <a:defRPr sz="2000">
                <a:solidFill>
                  <a:schemeClr val="tx1"/>
                </a:solidFill>
              </a:defRPr>
            </a:lvl4pPr>
            <a:lvl5pPr rtl="0">
              <a:defRPr sz="200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723132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og tittel">
    <p:spTree>
      <p:nvGrpSpPr>
        <p:cNvPr id="1" name=""/>
        <p:cNvGrpSpPr/>
        <p:nvPr/>
      </p:nvGrpSpPr>
      <p:grpSpPr>
        <a:xfrm>
          <a:off x="0" y="0"/>
          <a:ext cx="0" cy="0"/>
          <a:chOff x="0" y="0"/>
          <a:chExt cx="0" cy="0"/>
        </a:xfrm>
      </p:grpSpPr>
      <p:sp>
        <p:nvSpPr>
          <p:cNvPr id="2" name="Tittel 1"/>
          <p:cNvSpPr>
            <a:spLocks noGrp="1"/>
          </p:cNvSpPr>
          <p:nvPr>
            <p:ph type="title"/>
          </p:nvPr>
        </p:nvSpPr>
        <p:spPr>
          <a:xfrm>
            <a:off x="6245375" y="1079831"/>
            <a:ext cx="5726894" cy="2684044"/>
          </a:xfrm>
        </p:spPr>
        <p:txBody>
          <a:bodyPr lIns="75946" rIns="75946" anchor="ctr">
            <a:noAutofit/>
          </a:bodyPr>
          <a:lstStyle>
            <a:lvl1pPr algn="ctr">
              <a:defRPr sz="3900">
                <a:solidFill>
                  <a:schemeClr val="bg1"/>
                </a:solidFill>
              </a:defRPr>
            </a:lvl1pPr>
          </a:lstStyle>
          <a:p>
            <a:r>
              <a:rPr lang="nb-NO" noProof="0" dirty="0" smtClean="0"/>
              <a:t>Klikk for å redigere tittelstil</a:t>
            </a:r>
            <a:endParaRPr lang="nb-NO" noProof="0" dirty="0"/>
          </a:p>
        </p:txBody>
      </p:sp>
      <p:sp>
        <p:nvSpPr>
          <p:cNvPr id="12" name="Plassholder for bilde 11"/>
          <p:cNvSpPr>
            <a:spLocks noGrp="1"/>
          </p:cNvSpPr>
          <p:nvPr>
            <p:ph type="pic" sz="quarter" idx="10" hasCustomPrompt="1"/>
          </p:nvPr>
        </p:nvSpPr>
        <p:spPr>
          <a:xfrm>
            <a:off x="126609" y="126609"/>
            <a:ext cx="6118768" cy="6615553"/>
          </a:xfrm>
          <a:solidFill>
            <a:schemeClr val="bg1"/>
          </a:solidFill>
          <a:ln w="6350">
            <a:noFill/>
          </a:ln>
        </p:spPr>
        <p:txBody>
          <a:bodyPr tIns="2784672"/>
          <a:lstStyle>
            <a:lvl1pPr marL="0" indent="0" algn="ctr">
              <a:buNone/>
              <a:defRPr>
                <a:solidFill>
                  <a:schemeClr val="tx1"/>
                </a:solidFill>
              </a:defRPr>
            </a:lvl1pPr>
          </a:lstStyle>
          <a:p>
            <a:r>
              <a:rPr lang="nb-NO" noProof="0" dirty="0" smtClean="0"/>
              <a:t>Sett inn bilde</a:t>
            </a:r>
            <a:endParaRPr lang="nb-NO" noProof="0" dirty="0"/>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7563" y="5302002"/>
            <a:ext cx="3003965" cy="490746"/>
          </a:xfrm>
          <a:prstGeom prst="rect">
            <a:avLst/>
          </a:prstGeom>
        </p:spPr>
      </p:pic>
    </p:spTree>
    <p:extLst>
      <p:ext uri="{BB962C8B-B14F-4D97-AF65-F5344CB8AC3E}">
        <p14:creationId xmlns:p14="http://schemas.microsoft.com/office/powerpoint/2010/main" val="1459749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og tittel #2">
    <p:spTree>
      <p:nvGrpSpPr>
        <p:cNvPr id="1" name=""/>
        <p:cNvGrpSpPr/>
        <p:nvPr/>
      </p:nvGrpSpPr>
      <p:grpSpPr>
        <a:xfrm>
          <a:off x="0" y="0"/>
          <a:ext cx="0" cy="0"/>
          <a:chOff x="0" y="0"/>
          <a:chExt cx="0" cy="0"/>
        </a:xfrm>
      </p:grpSpPr>
      <p:sp>
        <p:nvSpPr>
          <p:cNvPr id="2" name="Tittel 1"/>
          <p:cNvSpPr>
            <a:spLocks noGrp="1"/>
          </p:cNvSpPr>
          <p:nvPr>
            <p:ph type="title"/>
          </p:nvPr>
        </p:nvSpPr>
        <p:spPr>
          <a:xfrm>
            <a:off x="1134495" y="4239677"/>
            <a:ext cx="9926186" cy="1418381"/>
          </a:xfrm>
        </p:spPr>
        <p:txBody>
          <a:bodyPr lIns="75946" rIns="75946" anchor="t">
            <a:noAutofit/>
          </a:bodyPr>
          <a:lstStyle>
            <a:lvl1pPr algn="ctr">
              <a:defRPr sz="3900">
                <a:solidFill>
                  <a:schemeClr val="bg1"/>
                </a:solidFill>
              </a:defRPr>
            </a:lvl1pPr>
          </a:lstStyle>
          <a:p>
            <a:r>
              <a:rPr lang="nb-NO" noProof="0" dirty="0" smtClean="0"/>
              <a:t>Klikk for å redigere tittelstil</a:t>
            </a:r>
            <a:endParaRPr lang="nb-NO" noProof="0" dirty="0"/>
          </a:p>
        </p:txBody>
      </p:sp>
      <p:sp>
        <p:nvSpPr>
          <p:cNvPr id="12" name="Plassholder for bilde 11"/>
          <p:cNvSpPr>
            <a:spLocks noGrp="1"/>
          </p:cNvSpPr>
          <p:nvPr>
            <p:ph type="pic" sz="quarter" idx="10" hasCustomPrompt="1"/>
          </p:nvPr>
        </p:nvSpPr>
        <p:spPr>
          <a:xfrm>
            <a:off x="126609" y="126609"/>
            <a:ext cx="11945785" cy="3873692"/>
          </a:xfrm>
          <a:solidFill>
            <a:schemeClr val="bg1"/>
          </a:solidFill>
          <a:ln w="6350">
            <a:noFill/>
          </a:ln>
        </p:spPr>
        <p:txBody>
          <a:bodyPr tIns="1265760"/>
          <a:lstStyle>
            <a:lvl1pPr marL="0" indent="0" algn="ctr">
              <a:buNone/>
              <a:defRPr>
                <a:solidFill>
                  <a:schemeClr val="tx1"/>
                </a:solidFill>
              </a:defRPr>
            </a:lvl1pPr>
          </a:lstStyle>
          <a:p>
            <a:r>
              <a:rPr lang="nb-NO" noProof="0" dirty="0" smtClean="0"/>
              <a:t>Sett inn bilde</a:t>
            </a:r>
            <a:endParaRPr lang="nb-NO" noProof="0" dirty="0"/>
          </a:p>
        </p:txBody>
      </p:sp>
      <p:pic>
        <p:nvPicPr>
          <p:cNvPr id="6" name="Bil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42801" y="5878180"/>
            <a:ext cx="3309572" cy="540672"/>
          </a:xfrm>
          <a:prstGeom prst="rect">
            <a:avLst/>
          </a:prstGeom>
        </p:spPr>
      </p:pic>
    </p:spTree>
    <p:extLst>
      <p:ext uri="{BB962C8B-B14F-4D97-AF65-F5344CB8AC3E}">
        <p14:creationId xmlns:p14="http://schemas.microsoft.com/office/powerpoint/2010/main" val="1371937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Rektangel 5"/>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3" name="Plassholder for dato 2"/>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4" name="Plassholder for bunntekst 3"/>
          <p:cNvSpPr>
            <a:spLocks noGrp="1"/>
          </p:cNvSpPr>
          <p:nvPr>
            <p:ph type="ftr" sz="quarter" idx="11"/>
          </p:nvPr>
        </p:nvSpPr>
        <p:spPr/>
        <p:txBody>
          <a:bodyPr/>
          <a:lstStyle/>
          <a:p>
            <a:endParaRPr lang="nb-NO" dirty="0">
              <a:solidFill>
                <a:prstClr val="white"/>
              </a:solidFill>
            </a:endParaRPr>
          </a:p>
        </p:txBody>
      </p:sp>
      <p:sp>
        <p:nvSpPr>
          <p:cNvPr id="5" name="Plassholder for lysbildenummer 4"/>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2558139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Plassholder for dato 1"/>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a:solidFill>
                <a:prstClr val="white"/>
              </a:solidFill>
            </a:endParaRPr>
          </a:p>
        </p:txBody>
      </p:sp>
      <p:sp>
        <p:nvSpPr>
          <p:cNvPr id="3" name="Plassholder for bunntekst 2"/>
          <p:cNvSpPr>
            <a:spLocks noGrp="1"/>
          </p:cNvSpPr>
          <p:nvPr>
            <p:ph type="ftr" sz="quarter" idx="11"/>
          </p:nvPr>
        </p:nvSpPr>
        <p:spPr/>
        <p:txBody>
          <a:bodyPr/>
          <a:lstStyle/>
          <a:p>
            <a:endParaRPr lang="nb-NO" dirty="0">
              <a:solidFill>
                <a:prstClr val="white"/>
              </a:solidFill>
            </a:endParaRPr>
          </a:p>
        </p:txBody>
      </p:sp>
      <p:sp>
        <p:nvSpPr>
          <p:cNvPr id="4" name="Plassholder for lysbildenummer 3"/>
          <p:cNvSpPr>
            <a:spLocks noGrp="1"/>
          </p:cNvSpPr>
          <p:nvPr>
            <p:ph type="sldNum" sz="quarter" idx="12"/>
          </p:nvPr>
        </p:nvSpPr>
        <p:spPr/>
        <p:txBody>
          <a:bodyPr/>
          <a:lstStyle/>
          <a:p>
            <a:fld id="{742F53CA-A309-4DDD-9D46-9D83EB626DC7}" type="slidenum">
              <a:rPr lang="nb-NO" smtClean="0">
                <a:solidFill>
                  <a:prstClr val="white"/>
                </a:solidFill>
              </a:rPr>
              <a:pPr/>
              <a:t>‹#›</a:t>
            </a:fld>
            <a:endParaRPr lang="nb-NO">
              <a:solidFill>
                <a:prstClr val="white"/>
              </a:solidFill>
            </a:endParaRPr>
          </a:p>
        </p:txBody>
      </p:sp>
      <p:pic>
        <p:nvPicPr>
          <p:cNvPr id="6" name="Bil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4163157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sp>
        <p:nvSpPr>
          <p:cNvPr id="2" name="Tittel 1"/>
          <p:cNvSpPr>
            <a:spLocks noGrp="1"/>
          </p:cNvSpPr>
          <p:nvPr>
            <p:ph type="ctrTitle"/>
          </p:nvPr>
        </p:nvSpPr>
        <p:spPr>
          <a:xfrm>
            <a:off x="1168256" y="1276021"/>
            <a:ext cx="9791137" cy="3406435"/>
          </a:xfrm>
        </p:spPr>
        <p:txBody>
          <a:bodyPr anchor="ctr">
            <a:noAutofit/>
          </a:bodyPr>
          <a:lstStyle>
            <a:lvl1pPr algn="ctr">
              <a:defRPr sz="8000">
                <a:solidFill>
                  <a:schemeClr val="bg1"/>
                </a:solidFill>
              </a:defRPr>
            </a:lvl1pPr>
          </a:lstStyle>
          <a:p>
            <a:r>
              <a:rPr lang="nb-NO" noProof="0" dirty="0" smtClean="0"/>
              <a:t>Klikk for å redigere tittelstil</a:t>
            </a:r>
            <a:endParaRPr lang="nb-NO" noProof="0" dirty="0"/>
          </a:p>
        </p:txBody>
      </p:sp>
    </p:spTree>
    <p:extLst>
      <p:ext uri="{BB962C8B-B14F-4D97-AF65-F5344CB8AC3E}">
        <p14:creationId xmlns:p14="http://schemas.microsoft.com/office/powerpoint/2010/main" val="2722029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091311" y="1893380"/>
            <a:ext cx="5515890" cy="1470365"/>
          </a:xfrm>
        </p:spPr>
        <p:txBody>
          <a:bodyPr/>
          <a:lstStyle>
            <a:lvl1pPr>
              <a:defRPr>
                <a:solidFill>
                  <a:schemeClr val="bg1"/>
                </a:solidFill>
              </a:defRPr>
            </a:lvl1pPr>
          </a:lstStyle>
          <a:p>
            <a:r>
              <a:rPr lang="nb-NO" noProof="0" dirty="0" smtClean="0"/>
              <a:t>Klikk for å redigere tittelstil</a:t>
            </a:r>
            <a:endParaRPr lang="nb-NO" noProof="0" dirty="0"/>
          </a:p>
        </p:txBody>
      </p:sp>
      <p:sp>
        <p:nvSpPr>
          <p:cNvPr id="3" name="Undertittel 2"/>
          <p:cNvSpPr>
            <a:spLocks noGrp="1"/>
          </p:cNvSpPr>
          <p:nvPr>
            <p:ph type="subTitle" idx="1" hasCustomPrompt="1"/>
          </p:nvPr>
        </p:nvSpPr>
        <p:spPr>
          <a:xfrm>
            <a:off x="6087489" y="3520011"/>
            <a:ext cx="5547155" cy="1640630"/>
          </a:xfrm>
        </p:spPr>
        <p:txBody>
          <a:bodyPr/>
          <a:lstStyle>
            <a:lvl1pPr marL="0" indent="0" algn="l">
              <a:buNone/>
              <a:defRPr>
                <a:solidFill>
                  <a:schemeClr val="bg1"/>
                </a:solidFill>
              </a:defRPr>
            </a:lvl1pPr>
            <a:lvl2pPr marL="457242" indent="0" algn="ctr">
              <a:buNone/>
              <a:defRPr>
                <a:solidFill>
                  <a:schemeClr val="tx1">
                    <a:tint val="75000"/>
                  </a:schemeClr>
                </a:solidFill>
              </a:defRPr>
            </a:lvl2pPr>
            <a:lvl3pPr marL="914483" indent="0" algn="ctr">
              <a:buNone/>
              <a:defRPr>
                <a:solidFill>
                  <a:schemeClr val="tx1">
                    <a:tint val="75000"/>
                  </a:schemeClr>
                </a:solidFill>
              </a:defRPr>
            </a:lvl3pPr>
            <a:lvl4pPr marL="1371725" indent="0" algn="ctr">
              <a:buNone/>
              <a:defRPr>
                <a:solidFill>
                  <a:schemeClr val="tx1">
                    <a:tint val="75000"/>
                  </a:schemeClr>
                </a:solidFill>
              </a:defRPr>
            </a:lvl4pPr>
            <a:lvl5pPr marL="1828966" indent="0" algn="ctr">
              <a:buNone/>
              <a:defRPr>
                <a:solidFill>
                  <a:schemeClr val="tx1">
                    <a:tint val="75000"/>
                  </a:schemeClr>
                </a:solidFill>
              </a:defRPr>
            </a:lvl5pPr>
            <a:lvl6pPr marL="2286208" indent="0" algn="ctr">
              <a:buNone/>
              <a:defRPr>
                <a:solidFill>
                  <a:schemeClr val="tx1">
                    <a:tint val="75000"/>
                  </a:schemeClr>
                </a:solidFill>
              </a:defRPr>
            </a:lvl6pPr>
            <a:lvl7pPr marL="2743450" indent="0" algn="ctr">
              <a:buNone/>
              <a:defRPr>
                <a:solidFill>
                  <a:schemeClr val="tx1">
                    <a:tint val="75000"/>
                  </a:schemeClr>
                </a:solidFill>
              </a:defRPr>
            </a:lvl7pPr>
            <a:lvl8pPr marL="3200691" indent="0" algn="ctr">
              <a:buNone/>
              <a:defRPr>
                <a:solidFill>
                  <a:schemeClr val="tx1">
                    <a:tint val="75000"/>
                  </a:schemeClr>
                </a:solidFill>
              </a:defRPr>
            </a:lvl8pPr>
            <a:lvl9pPr marL="3657933" indent="0" algn="ctr">
              <a:buNone/>
              <a:defRPr>
                <a:solidFill>
                  <a:schemeClr val="tx1">
                    <a:tint val="75000"/>
                  </a:schemeClr>
                </a:solidFill>
              </a:defRPr>
            </a:lvl9pPr>
          </a:lstStyle>
          <a:p>
            <a:r>
              <a:rPr lang="nb-NO" noProof="0" dirty="0" smtClean="0"/>
              <a:t>Klikk for å redigere tekststiler I malen</a:t>
            </a:r>
            <a:endParaRPr lang="nb-NO" noProof="0" dirty="0"/>
          </a:p>
        </p:txBody>
      </p:sp>
      <p:sp>
        <p:nvSpPr>
          <p:cNvPr id="7" name="Ellipse 6"/>
          <p:cNvSpPr/>
          <p:nvPr userDrawn="1"/>
        </p:nvSpPr>
        <p:spPr>
          <a:xfrm>
            <a:off x="1542678" y="1629594"/>
            <a:ext cx="3600400" cy="36004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nb-NO" sz="10000" b="1" cap="all" dirty="0" smtClean="0">
                <a:solidFill>
                  <a:srgbClr val="C00000"/>
                </a:solidFill>
              </a:rPr>
              <a:t>spv</a:t>
            </a:r>
            <a:endParaRPr lang="nb-NO" sz="10000" b="1" cap="all" dirty="0">
              <a:solidFill>
                <a:srgbClr val="C00000"/>
              </a:solidFill>
            </a:endParaRP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6490625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Rektangel 2"/>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4" name="Plassholder for dato 3"/>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5" name="Plassholder for bunntekst 4"/>
          <p:cNvSpPr>
            <a:spLocks noGrp="1"/>
          </p:cNvSpPr>
          <p:nvPr>
            <p:ph type="ftr" sz="quarter" idx="11"/>
          </p:nvPr>
        </p:nvSpPr>
        <p:spPr/>
        <p:txBody>
          <a:bodyPr/>
          <a:lstStyle/>
          <a:p>
            <a:endParaRPr lang="nb-NO" dirty="0">
              <a:solidFill>
                <a:prstClr val="white"/>
              </a:solidFill>
            </a:endParaRPr>
          </a:p>
        </p:txBody>
      </p:sp>
      <p:sp>
        <p:nvSpPr>
          <p:cNvPr id="6" name="Plassholder for lysbildenummer 5"/>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7" name="Plassholder for innhold 2"/>
          <p:cNvSpPr>
            <a:spLocks noGrp="1"/>
          </p:cNvSpPr>
          <p:nvPr>
            <p:ph idx="14" hasCustomPrompt="1"/>
          </p:nvPr>
        </p:nvSpPr>
        <p:spPr>
          <a:xfrm>
            <a:off x="1003287" y="1990800"/>
            <a:ext cx="10205685" cy="3668400"/>
          </a:xfrm>
        </p:spPr>
        <p:txBody>
          <a:bodyPr/>
          <a:lstStyle>
            <a:lvl1pPr marL="139234" indent="-139234" rtl="0">
              <a:lnSpc>
                <a:spcPct val="100000"/>
              </a:lnSpc>
              <a:buFont typeface="Wingdings" panose="05000000000000000000" pitchFamily="2" charset="2"/>
              <a:buChar char="§"/>
              <a:defRPr>
                <a:solidFill>
                  <a:schemeClr val="tx1"/>
                </a:solidFill>
              </a:defRPr>
            </a:lvl1pPr>
            <a:lvl2pPr marL="342714" indent="-155170" rtl="0">
              <a:lnSpc>
                <a:spcPct val="100000"/>
              </a:lnSpc>
              <a:buFont typeface="Wingdings" panose="05000000000000000000" pitchFamily="2" charset="2"/>
              <a:buChar char="§"/>
              <a:defRPr baseline="0">
                <a:solidFill>
                  <a:schemeClr val="tx1"/>
                </a:solidFill>
              </a:defRPr>
            </a:lvl2pPr>
            <a:lvl3pPr marL="524675" indent="-144007" rtl="0">
              <a:lnSpc>
                <a:spcPct val="100000"/>
              </a:lnSpc>
              <a:buFont typeface="Wingdings" panose="05000000000000000000" pitchFamily="2" charset="2"/>
              <a:buChar char="§"/>
              <a:defRPr baseline="0">
                <a:solidFill>
                  <a:schemeClr val="tx1"/>
                </a:solidFill>
              </a:defRPr>
            </a:lvl3pPr>
            <a:lvl4pPr marL="717801" indent="-149588" rtl="0">
              <a:lnSpc>
                <a:spcPct val="100000"/>
              </a:lnSpc>
              <a:buFont typeface="Wingdings" panose="05000000000000000000" pitchFamily="2" charset="2"/>
              <a:buChar char="§"/>
              <a:defRPr baseline="0">
                <a:solidFill>
                  <a:schemeClr val="tx1"/>
                </a:solidFill>
              </a:defRPr>
            </a:lvl4pPr>
            <a:lvl5pPr marL="922089" indent="-166334" rtl="0">
              <a:lnSpc>
                <a:spcPct val="100000"/>
              </a:lnSpc>
              <a:buFont typeface="Wingdings" panose="05000000000000000000" pitchFamily="2" charset="2"/>
              <a:buChar char="§"/>
              <a:defRPr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3665398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sp>
        <p:nvSpPr>
          <p:cNvPr id="2" name="Tittel 1"/>
          <p:cNvSpPr>
            <a:spLocks noGrp="1"/>
          </p:cNvSpPr>
          <p:nvPr>
            <p:ph type="ctrTitle"/>
          </p:nvPr>
        </p:nvSpPr>
        <p:spPr>
          <a:xfrm>
            <a:off x="3649315" y="3861842"/>
            <a:ext cx="6163962" cy="1734151"/>
          </a:xfrm>
        </p:spPr>
        <p:txBody>
          <a:bodyPr/>
          <a:lstStyle>
            <a:lvl1pPr>
              <a:defRPr baseline="0">
                <a:solidFill>
                  <a:schemeClr val="bg1"/>
                </a:solidFill>
              </a:defRPr>
            </a:lvl1pPr>
          </a:lstStyle>
          <a:p>
            <a:r>
              <a:rPr lang="nb-NO" noProof="0" dirty="0" smtClean="0"/>
              <a:t>Klikk for å redigere tittel</a:t>
            </a:r>
            <a:endParaRPr lang="nb-NO" noProof="0" dirty="0"/>
          </a:p>
        </p:txBody>
      </p:sp>
      <p:sp>
        <p:nvSpPr>
          <p:cNvPr id="6" name="Rektangel 5"/>
          <p:cNvSpPr/>
          <p:nvPr userDrawn="1"/>
        </p:nvSpPr>
        <p:spPr>
          <a:xfrm>
            <a:off x="-2544122" y="284"/>
            <a:ext cx="2400475" cy="27094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prstClr val="white"/>
                </a:solidFill>
              </a:rPr>
              <a:t>Tittel settes inn i sirkelen via Sparebanken Vest-gruppen på «Hjem»-fanen øverst til venstre</a:t>
            </a:r>
            <a:endParaRPr lang="nb-NO" dirty="0">
              <a:solidFill>
                <a:prstClr val="white"/>
              </a:solidFill>
            </a:endParaRPr>
          </a:p>
        </p:txBody>
      </p:sp>
      <p:sp>
        <p:nvSpPr>
          <p:cNvPr id="7" name="Ellipse 6"/>
          <p:cNvSpPr/>
          <p:nvPr userDrawn="1"/>
        </p:nvSpPr>
        <p:spPr>
          <a:xfrm>
            <a:off x="4287083" y="909514"/>
            <a:ext cx="3600400" cy="36004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nb-NO" sz="10000" b="1" cap="all" dirty="0">
              <a:solidFill>
                <a:srgbClr val="C00000"/>
              </a:solidFill>
            </a:endParaRPr>
          </a:p>
        </p:txBody>
      </p:sp>
      <p:sp>
        <p:nvSpPr>
          <p:cNvPr id="11" name="Plassholder for tekst 10"/>
          <p:cNvSpPr>
            <a:spLocks noGrp="1"/>
          </p:cNvSpPr>
          <p:nvPr>
            <p:ph type="body" sz="quarter" idx="12"/>
          </p:nvPr>
        </p:nvSpPr>
        <p:spPr>
          <a:xfrm>
            <a:off x="4286661" y="919462"/>
            <a:ext cx="3600822" cy="3529519"/>
          </a:xfrm>
        </p:spPr>
        <p:txBody>
          <a:bodyPr anchor="ctr" anchorCtr="0">
            <a:noAutofit/>
          </a:bodyPr>
          <a:lstStyle>
            <a:lvl1pPr marL="0" indent="0" algn="ctr">
              <a:buFontTx/>
              <a:buNone/>
              <a:defRPr sz="4600" b="1">
                <a:solidFill>
                  <a:srgbClr val="FF0000"/>
                </a:solidFill>
                <a:latin typeface="+mj-lt"/>
              </a:defRPr>
            </a:lvl1pPr>
            <a:lvl2pPr>
              <a:defRPr sz="5600">
                <a:latin typeface="+mj-lt"/>
              </a:defRPr>
            </a:lvl2pPr>
            <a:lvl3pPr>
              <a:defRPr sz="5600">
                <a:latin typeface="+mj-lt"/>
              </a:defRPr>
            </a:lvl3pPr>
            <a:lvl4pPr>
              <a:defRPr sz="5600">
                <a:latin typeface="+mj-lt"/>
              </a:defRPr>
            </a:lvl4pPr>
            <a:lvl5pPr>
              <a:defRPr sz="5600">
                <a:latin typeface="+mj-lt"/>
              </a:defRPr>
            </a:lvl5pPr>
          </a:lstStyle>
          <a:p>
            <a:pPr lvl="0"/>
            <a:r>
              <a:rPr lang="nb-NO" noProof="0" dirty="0" smtClean="0"/>
              <a:t>Klikk for å redigere tekststiler i malen</a:t>
            </a:r>
            <a:endParaRPr lang="nb-NO" noProof="0" dirty="0"/>
          </a:p>
        </p:txBody>
      </p:sp>
      <p:pic>
        <p:nvPicPr>
          <p:cNvPr id="12" name="Bil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81767" y="6310114"/>
            <a:ext cx="1810609" cy="295792"/>
          </a:xfrm>
          <a:prstGeom prst="rect">
            <a:avLst/>
          </a:prstGeom>
        </p:spPr>
      </p:pic>
    </p:spTree>
    <p:extLst>
      <p:ext uri="{BB962C8B-B14F-4D97-AF65-F5344CB8AC3E}">
        <p14:creationId xmlns:p14="http://schemas.microsoft.com/office/powerpoint/2010/main" val="188881743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ummerert tittelside">
    <p:spTree>
      <p:nvGrpSpPr>
        <p:cNvPr id="1" name=""/>
        <p:cNvGrpSpPr/>
        <p:nvPr/>
      </p:nvGrpSpPr>
      <p:grpSpPr>
        <a:xfrm>
          <a:off x="0" y="0"/>
          <a:ext cx="0" cy="0"/>
          <a:chOff x="0" y="0"/>
          <a:chExt cx="0" cy="0"/>
        </a:xfrm>
      </p:grpSpPr>
      <p:sp>
        <p:nvSpPr>
          <p:cNvPr id="2" name="Tittel 1"/>
          <p:cNvSpPr>
            <a:spLocks noGrp="1"/>
          </p:cNvSpPr>
          <p:nvPr>
            <p:ph type="ctrTitle"/>
          </p:nvPr>
        </p:nvSpPr>
        <p:spPr>
          <a:xfrm>
            <a:off x="4709351" y="1753201"/>
            <a:ext cx="5169640" cy="2987567"/>
          </a:xfrm>
        </p:spPr>
        <p:txBody>
          <a:bodyPr anchor="ctr">
            <a:noAutofit/>
          </a:bodyPr>
          <a:lstStyle>
            <a:lvl1pPr>
              <a:lnSpc>
                <a:spcPts val="4600"/>
              </a:lnSpc>
              <a:defRPr sz="3900">
                <a:solidFill>
                  <a:schemeClr val="bg1"/>
                </a:solidFill>
              </a:defRPr>
            </a:lvl1pPr>
          </a:lstStyle>
          <a:p>
            <a:r>
              <a:rPr lang="nb-NO" noProof="0" dirty="0" smtClean="0"/>
              <a:t>Klikk for å redigere tittel</a:t>
            </a:r>
            <a:endParaRPr lang="nb-NO" noProof="0" dirty="0"/>
          </a:p>
        </p:txBody>
      </p:sp>
      <p:sp>
        <p:nvSpPr>
          <p:cNvPr id="5" name="Plassholder for tekst 4"/>
          <p:cNvSpPr>
            <a:spLocks noGrp="1"/>
          </p:cNvSpPr>
          <p:nvPr>
            <p:ph type="body" sz="quarter" idx="11" hasCustomPrompt="1"/>
          </p:nvPr>
        </p:nvSpPr>
        <p:spPr>
          <a:xfrm>
            <a:off x="2532182" y="1716887"/>
            <a:ext cx="2125120" cy="2987899"/>
          </a:xfrm>
        </p:spPr>
        <p:txBody>
          <a:bodyPr lIns="90000" anchor="ctr">
            <a:noAutofit/>
          </a:bodyPr>
          <a:lstStyle>
            <a:lvl1pPr marL="0" indent="0">
              <a:buClr>
                <a:schemeClr val="tx1"/>
              </a:buClr>
              <a:buNone/>
              <a:defRPr sz="16300" b="1">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tx1"/>
              </a:buClr>
              <a:defRPr>
                <a:solidFill>
                  <a:schemeClr val="bg1"/>
                </a:solidFill>
              </a:defRPr>
            </a:lvl5pPr>
          </a:lstStyle>
          <a:p>
            <a:pPr lvl="0"/>
            <a:r>
              <a:rPr lang="nb-NO" noProof="0" dirty="0" err="1" smtClean="0"/>
              <a:t>X</a:t>
            </a:r>
            <a:endParaRPr lang="nb-NO" noProof="0" dirty="0"/>
          </a:p>
        </p:txBody>
      </p:sp>
      <p:sp>
        <p:nvSpPr>
          <p:cNvPr id="3" name="TekstSylinder 2"/>
          <p:cNvSpPr txBox="1"/>
          <p:nvPr userDrawn="1"/>
        </p:nvSpPr>
        <p:spPr>
          <a:xfrm>
            <a:off x="566589" y="1928252"/>
            <a:ext cx="2400475" cy="2600712"/>
          </a:xfrm>
          <a:prstGeom prst="rect">
            <a:avLst/>
          </a:prstGeom>
          <a:noFill/>
        </p:spPr>
        <p:txBody>
          <a:bodyPr wrap="square" rtlCol="0">
            <a:spAutoFit/>
          </a:bodyPr>
          <a:lstStyle/>
          <a:p>
            <a:pPr algn="ctr"/>
            <a:r>
              <a:rPr lang="nb-NO" sz="16300" dirty="0" smtClean="0">
                <a:solidFill>
                  <a:prstClr val="white"/>
                </a:solidFill>
              </a:rPr>
              <a:t>#</a:t>
            </a:r>
            <a:endParaRPr lang="nb-NO" sz="16300" dirty="0">
              <a:solidFill>
                <a:prstClr val="white"/>
              </a:solidFill>
            </a:endParaRPr>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2195401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 og innhold - rød">
    <p:spTree>
      <p:nvGrpSpPr>
        <p:cNvPr id="1" name=""/>
        <p:cNvGrpSpPr/>
        <p:nvPr/>
      </p:nvGrpSpPr>
      <p:grpSpPr>
        <a:xfrm>
          <a:off x="0" y="0"/>
          <a:ext cx="0" cy="0"/>
          <a:chOff x="0" y="0"/>
          <a:chExt cx="0" cy="0"/>
        </a:xfrm>
      </p:grpSpPr>
      <p:sp>
        <p:nvSpPr>
          <p:cNvPr id="2" name="Tittel 1"/>
          <p:cNvSpPr>
            <a:spLocks noGrp="1"/>
          </p:cNvSpPr>
          <p:nvPr>
            <p:ph type="ctrTitle"/>
          </p:nvPr>
        </p:nvSpPr>
        <p:spPr>
          <a:xfrm>
            <a:off x="985758" y="1716586"/>
            <a:ext cx="4679781" cy="2987567"/>
          </a:xfrm>
        </p:spPr>
        <p:txBody>
          <a:bodyPr anchor="ctr">
            <a:noAutofit/>
          </a:bodyPr>
          <a:lstStyle>
            <a:lvl1pPr>
              <a:defRPr sz="3900">
                <a:solidFill>
                  <a:schemeClr val="bg1"/>
                </a:solidFill>
              </a:defRPr>
            </a:lvl1pPr>
          </a:lstStyle>
          <a:p>
            <a:r>
              <a:rPr lang="nb-NO" noProof="0" dirty="0" smtClean="0"/>
              <a:t>Klikk for å redigere tittel</a:t>
            </a:r>
            <a:endParaRPr lang="nb-NO" noProof="0" dirty="0"/>
          </a:p>
        </p:txBody>
      </p:sp>
      <p:sp>
        <p:nvSpPr>
          <p:cNvPr id="6" name="Plassholder for tekst 4"/>
          <p:cNvSpPr>
            <a:spLocks noGrp="1"/>
          </p:cNvSpPr>
          <p:nvPr>
            <p:ph type="body" sz="quarter" idx="11" hasCustomPrompt="1"/>
          </p:nvPr>
        </p:nvSpPr>
        <p:spPr>
          <a:xfrm>
            <a:off x="6155398" y="1716586"/>
            <a:ext cx="5209146" cy="2987567"/>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baseline="0">
                <a:solidFill>
                  <a:schemeClr val="bg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34541268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8" name="Rektangel 7"/>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5" name="Plassholder for dato 4"/>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6" name="Plassholder for bunntekst 5"/>
          <p:cNvSpPr>
            <a:spLocks noGrp="1"/>
          </p:cNvSpPr>
          <p:nvPr>
            <p:ph type="ftr" sz="quarter" idx="11"/>
          </p:nvPr>
        </p:nvSpPr>
        <p:spPr/>
        <p:txBody>
          <a:bodyPr/>
          <a:lstStyle/>
          <a:p>
            <a:endParaRPr lang="nb-NO" dirty="0">
              <a:solidFill>
                <a:prstClr val="white"/>
              </a:solidFill>
            </a:endParaRPr>
          </a:p>
        </p:txBody>
      </p:sp>
      <p:sp>
        <p:nvSpPr>
          <p:cNvPr id="7" name="Plassholder for lysbildenummer 6"/>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9" name="Plassholder for innhold 2"/>
          <p:cNvSpPr>
            <a:spLocks noGrp="1"/>
          </p:cNvSpPr>
          <p:nvPr>
            <p:ph idx="13"/>
          </p:nvPr>
        </p:nvSpPr>
        <p:spPr>
          <a:xfrm>
            <a:off x="6637787" y="1990397"/>
            <a:ext cx="4591196" cy="3667660"/>
          </a:xfrm>
        </p:spPr>
        <p:txBody>
          <a:bodyPr>
            <a:normAutofit/>
          </a:bodyPr>
          <a:lstStyle>
            <a:lvl1pPr rtl="0">
              <a:defRPr sz="2000">
                <a:solidFill>
                  <a:schemeClr val="tx1"/>
                </a:solidFill>
              </a:defRPr>
            </a:lvl1pPr>
            <a:lvl2pPr rtl="0">
              <a:defRPr sz="2000" baseline="0">
                <a:solidFill>
                  <a:schemeClr val="tx1"/>
                </a:solidFill>
              </a:defRPr>
            </a:lvl2pPr>
            <a:lvl3pPr rtl="0">
              <a:defRPr sz="2000" baseline="0">
                <a:solidFill>
                  <a:schemeClr val="tx1"/>
                </a:solidFill>
              </a:defRPr>
            </a:lvl3pPr>
            <a:lvl4pPr rtl="0">
              <a:defRPr sz="2000" baseline="0">
                <a:solidFill>
                  <a:schemeClr val="tx1"/>
                </a:solidFill>
              </a:defRPr>
            </a:lvl4pPr>
            <a:lvl5pPr rtl="0">
              <a:defRPr sz="2000"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sp>
        <p:nvSpPr>
          <p:cNvPr id="10" name="Plassholder for innhold 2"/>
          <p:cNvSpPr>
            <a:spLocks noGrp="1"/>
          </p:cNvSpPr>
          <p:nvPr>
            <p:ph idx="14"/>
          </p:nvPr>
        </p:nvSpPr>
        <p:spPr>
          <a:xfrm>
            <a:off x="1003287" y="1990800"/>
            <a:ext cx="4591196" cy="3667660"/>
          </a:xfrm>
        </p:spPr>
        <p:txBody>
          <a:bodyPr>
            <a:normAutofit/>
          </a:bodyPr>
          <a:lstStyle>
            <a:lvl1pPr rtl="0">
              <a:defRPr sz="2000">
                <a:solidFill>
                  <a:schemeClr val="tx1"/>
                </a:solidFill>
              </a:defRPr>
            </a:lvl1pPr>
            <a:lvl2pPr rtl="0">
              <a:defRPr sz="2000">
                <a:solidFill>
                  <a:schemeClr val="tx1"/>
                </a:solidFill>
              </a:defRPr>
            </a:lvl2pPr>
            <a:lvl3pPr rtl="0">
              <a:defRPr sz="2000">
                <a:solidFill>
                  <a:schemeClr val="tx1"/>
                </a:solidFill>
              </a:defRPr>
            </a:lvl3pPr>
            <a:lvl4pPr rtl="0">
              <a:defRPr sz="2000">
                <a:solidFill>
                  <a:schemeClr val="tx1"/>
                </a:solidFill>
              </a:defRPr>
            </a:lvl4pPr>
            <a:lvl5pPr rtl="0">
              <a:defRPr sz="2000" baseline="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11" name="Bil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383646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2" name="Rektangel 11"/>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baseline="0">
                <a:solidFill>
                  <a:schemeClr val="tx1"/>
                </a:solidFill>
              </a:defRPr>
            </a:lvl1pPr>
          </a:lstStyle>
          <a:p>
            <a:r>
              <a:rPr lang="nb-NO" noProof="0" dirty="0" smtClean="0"/>
              <a:t>Klikk for å redigere tittelstil</a:t>
            </a:r>
            <a:endParaRPr lang="nb-NO" noProof="0" dirty="0"/>
          </a:p>
        </p:txBody>
      </p:sp>
      <p:sp>
        <p:nvSpPr>
          <p:cNvPr id="3" name="Plassholder for tekst 2"/>
          <p:cNvSpPr>
            <a:spLocks noGrp="1"/>
          </p:cNvSpPr>
          <p:nvPr>
            <p:ph type="body" idx="1"/>
          </p:nvPr>
        </p:nvSpPr>
        <p:spPr>
          <a:xfrm>
            <a:off x="1002636" y="1990023"/>
            <a:ext cx="4591196" cy="424756"/>
          </a:xfrm>
        </p:spPr>
        <p:txBody>
          <a:bodyPr anchor="b">
            <a:normAutofit/>
          </a:bodyPr>
          <a:lstStyle>
            <a:lvl1pPr marL="0" indent="0">
              <a:buNone/>
              <a:defRPr sz="2000" b="1">
                <a:solidFill>
                  <a:schemeClr val="tx1"/>
                </a:solidFill>
              </a:defRPr>
            </a:lvl1pPr>
            <a:lvl2pPr marL="457242" indent="0">
              <a:buNone/>
              <a:defRPr sz="2000" b="1"/>
            </a:lvl2pPr>
            <a:lvl3pPr marL="914483" indent="0">
              <a:buNone/>
              <a:defRPr sz="1800" b="1"/>
            </a:lvl3pPr>
            <a:lvl4pPr marL="1371725" indent="0">
              <a:buNone/>
              <a:defRPr sz="1600" b="1"/>
            </a:lvl4pPr>
            <a:lvl5pPr marL="1828966" indent="0">
              <a:buNone/>
              <a:defRPr sz="1600" b="1"/>
            </a:lvl5pPr>
            <a:lvl6pPr marL="2286208" indent="0">
              <a:buNone/>
              <a:defRPr sz="1600" b="1"/>
            </a:lvl6pPr>
            <a:lvl7pPr marL="2743450" indent="0">
              <a:buNone/>
              <a:defRPr sz="1600" b="1"/>
            </a:lvl7pPr>
            <a:lvl8pPr marL="3200691" indent="0">
              <a:buNone/>
              <a:defRPr sz="1600" b="1"/>
            </a:lvl8pPr>
            <a:lvl9pPr marL="3657933" indent="0">
              <a:buNone/>
              <a:defRPr sz="1600" b="1"/>
            </a:lvl9pPr>
          </a:lstStyle>
          <a:p>
            <a:pPr lvl="0"/>
            <a:r>
              <a:rPr lang="nb-NO" noProof="0" dirty="0" smtClean="0"/>
              <a:t>Klikk for å redigere tekststiler i malen</a:t>
            </a:r>
          </a:p>
        </p:txBody>
      </p:sp>
      <p:sp>
        <p:nvSpPr>
          <p:cNvPr id="5" name="Plassholder for tekst 4"/>
          <p:cNvSpPr>
            <a:spLocks noGrp="1"/>
          </p:cNvSpPr>
          <p:nvPr>
            <p:ph type="body" sz="quarter" idx="3"/>
          </p:nvPr>
        </p:nvSpPr>
        <p:spPr>
          <a:xfrm>
            <a:off x="6636978" y="1990023"/>
            <a:ext cx="4591196" cy="424756"/>
          </a:xfrm>
        </p:spPr>
        <p:txBody>
          <a:bodyPr anchor="b">
            <a:normAutofit/>
          </a:bodyPr>
          <a:lstStyle>
            <a:lvl1pPr marL="0" indent="0">
              <a:buNone/>
              <a:defRPr sz="2000" b="1">
                <a:solidFill>
                  <a:schemeClr val="tx1"/>
                </a:solidFill>
              </a:defRPr>
            </a:lvl1pPr>
            <a:lvl2pPr marL="457242" indent="0">
              <a:buNone/>
              <a:defRPr sz="2000" b="1"/>
            </a:lvl2pPr>
            <a:lvl3pPr marL="914483" indent="0">
              <a:buNone/>
              <a:defRPr sz="1800" b="1"/>
            </a:lvl3pPr>
            <a:lvl4pPr marL="1371725" indent="0">
              <a:buNone/>
              <a:defRPr sz="1600" b="1"/>
            </a:lvl4pPr>
            <a:lvl5pPr marL="1828966" indent="0">
              <a:buNone/>
              <a:defRPr sz="1600" b="1"/>
            </a:lvl5pPr>
            <a:lvl6pPr marL="2286208" indent="0">
              <a:buNone/>
              <a:defRPr sz="1600" b="1"/>
            </a:lvl6pPr>
            <a:lvl7pPr marL="2743450" indent="0">
              <a:buNone/>
              <a:defRPr sz="1600" b="1"/>
            </a:lvl7pPr>
            <a:lvl8pPr marL="3200691" indent="0">
              <a:buNone/>
              <a:defRPr sz="1600" b="1"/>
            </a:lvl8pPr>
            <a:lvl9pPr marL="3657933" indent="0">
              <a:buNone/>
              <a:defRPr sz="1600" b="1"/>
            </a:lvl9pPr>
          </a:lstStyle>
          <a:p>
            <a:pPr lvl="0"/>
            <a:r>
              <a:rPr lang="nb-NO" noProof="0" dirty="0" smtClean="0"/>
              <a:t>Klikk for å redigere tekststiler i malen</a:t>
            </a:r>
          </a:p>
        </p:txBody>
      </p:sp>
      <p:sp>
        <p:nvSpPr>
          <p:cNvPr id="7" name="Plassholder for dato 6"/>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8" name="Plassholder for bunntekst 7"/>
          <p:cNvSpPr>
            <a:spLocks noGrp="1"/>
          </p:cNvSpPr>
          <p:nvPr>
            <p:ph type="ftr" sz="quarter" idx="11"/>
          </p:nvPr>
        </p:nvSpPr>
        <p:spPr/>
        <p:txBody>
          <a:bodyPr/>
          <a:lstStyle/>
          <a:p>
            <a:endParaRPr lang="nb-NO" dirty="0">
              <a:solidFill>
                <a:prstClr val="white"/>
              </a:solidFill>
            </a:endParaRPr>
          </a:p>
        </p:txBody>
      </p:sp>
      <p:sp>
        <p:nvSpPr>
          <p:cNvPr id="9" name="Plassholder for lysbildenummer 8"/>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sp>
        <p:nvSpPr>
          <p:cNvPr id="10" name="Plassholder for innhold 2"/>
          <p:cNvSpPr>
            <a:spLocks noGrp="1"/>
          </p:cNvSpPr>
          <p:nvPr>
            <p:ph idx="13"/>
          </p:nvPr>
        </p:nvSpPr>
        <p:spPr>
          <a:xfrm>
            <a:off x="1003019" y="2632635"/>
            <a:ext cx="4591196" cy="3025422"/>
          </a:xfrm>
        </p:spPr>
        <p:txBody>
          <a:bodyPr>
            <a:normAutofit/>
          </a:bodyPr>
          <a:lstStyle>
            <a:lvl1pPr>
              <a:defRPr sz="2000" baseline="0">
                <a:solidFill>
                  <a:schemeClr val="tx1"/>
                </a:solidFill>
              </a:defRPr>
            </a:lvl1pPr>
            <a:lvl2pPr>
              <a:defRPr sz="2000">
                <a:solidFill>
                  <a:schemeClr val="tx1"/>
                </a:solidFill>
              </a:defRPr>
            </a:lvl2pPr>
            <a:lvl3pPr>
              <a:defRPr sz="2000" baseline="0">
                <a:solidFill>
                  <a:schemeClr val="tx1"/>
                </a:solidFill>
              </a:defRPr>
            </a:lvl3pPr>
            <a:lvl4pPr>
              <a:defRPr sz="2000" baseline="0">
                <a:solidFill>
                  <a:schemeClr val="tx1"/>
                </a:solidFill>
              </a:defRPr>
            </a:lvl4pPr>
            <a:lvl5pPr>
              <a:defRPr sz="200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sp>
        <p:nvSpPr>
          <p:cNvPr id="11" name="Plassholder for innhold 2"/>
          <p:cNvSpPr>
            <a:spLocks noGrp="1"/>
          </p:cNvSpPr>
          <p:nvPr>
            <p:ph idx="14"/>
          </p:nvPr>
        </p:nvSpPr>
        <p:spPr>
          <a:xfrm>
            <a:off x="6637787" y="2632635"/>
            <a:ext cx="4591196" cy="3025422"/>
          </a:xfrm>
        </p:spPr>
        <p:txBody>
          <a:bodyPr>
            <a:normAutofit/>
          </a:bodyPr>
          <a:lstStyle>
            <a:lvl1pPr rtl="0">
              <a:defRPr sz="2000">
                <a:solidFill>
                  <a:schemeClr val="tx1"/>
                </a:solidFill>
              </a:defRPr>
            </a:lvl1pPr>
            <a:lvl2pPr rtl="0">
              <a:defRPr sz="2000">
                <a:solidFill>
                  <a:schemeClr val="tx1"/>
                </a:solidFill>
              </a:defRPr>
            </a:lvl2pPr>
            <a:lvl3pPr rtl="0">
              <a:defRPr sz="2000">
                <a:solidFill>
                  <a:schemeClr val="tx1"/>
                </a:solidFill>
              </a:defRPr>
            </a:lvl3pPr>
            <a:lvl4pPr rtl="0">
              <a:defRPr sz="2000">
                <a:solidFill>
                  <a:schemeClr val="tx1"/>
                </a:solidFill>
              </a:defRPr>
            </a:lvl4pPr>
            <a:lvl5pPr rtl="0">
              <a:defRPr sz="2000">
                <a:solidFill>
                  <a:schemeClr val="tx1"/>
                </a:solidFill>
              </a:defRPr>
            </a:lvl5p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Fjerde nivå</a:t>
            </a:r>
          </a:p>
          <a:p>
            <a:pPr lvl="4"/>
            <a:r>
              <a:rPr lang="nb-NO" noProof="0" dirty="0" smtClean="0"/>
              <a:t>Femte nivå</a:t>
            </a:r>
            <a:endParaRPr lang="nb-NO" noProof="0" dirty="0"/>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15300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de og tittel">
    <p:spTree>
      <p:nvGrpSpPr>
        <p:cNvPr id="1" name=""/>
        <p:cNvGrpSpPr/>
        <p:nvPr/>
      </p:nvGrpSpPr>
      <p:grpSpPr>
        <a:xfrm>
          <a:off x="0" y="0"/>
          <a:ext cx="0" cy="0"/>
          <a:chOff x="0" y="0"/>
          <a:chExt cx="0" cy="0"/>
        </a:xfrm>
      </p:grpSpPr>
      <p:sp>
        <p:nvSpPr>
          <p:cNvPr id="2" name="Tittel 1"/>
          <p:cNvSpPr>
            <a:spLocks noGrp="1"/>
          </p:cNvSpPr>
          <p:nvPr>
            <p:ph type="title"/>
          </p:nvPr>
        </p:nvSpPr>
        <p:spPr>
          <a:xfrm>
            <a:off x="6245375" y="1079831"/>
            <a:ext cx="5726894" cy="2684044"/>
          </a:xfrm>
        </p:spPr>
        <p:txBody>
          <a:bodyPr lIns="75946" rIns="75946" anchor="ctr">
            <a:noAutofit/>
          </a:bodyPr>
          <a:lstStyle>
            <a:lvl1pPr algn="ctr">
              <a:defRPr sz="3900">
                <a:solidFill>
                  <a:schemeClr val="bg1"/>
                </a:solidFill>
              </a:defRPr>
            </a:lvl1pPr>
          </a:lstStyle>
          <a:p>
            <a:r>
              <a:rPr lang="nb-NO" noProof="0" dirty="0" smtClean="0"/>
              <a:t>Klikk for å redigere tittelstil</a:t>
            </a:r>
            <a:endParaRPr lang="nb-NO" noProof="0" dirty="0"/>
          </a:p>
        </p:txBody>
      </p:sp>
      <p:sp>
        <p:nvSpPr>
          <p:cNvPr id="12" name="Plassholder for bilde 11"/>
          <p:cNvSpPr>
            <a:spLocks noGrp="1"/>
          </p:cNvSpPr>
          <p:nvPr>
            <p:ph type="pic" sz="quarter" idx="10" hasCustomPrompt="1"/>
          </p:nvPr>
        </p:nvSpPr>
        <p:spPr>
          <a:xfrm>
            <a:off x="126609" y="126609"/>
            <a:ext cx="6118768" cy="6615553"/>
          </a:xfrm>
          <a:solidFill>
            <a:schemeClr val="bg1"/>
          </a:solidFill>
          <a:ln w="6350">
            <a:noFill/>
          </a:ln>
        </p:spPr>
        <p:txBody>
          <a:bodyPr tIns="2784672"/>
          <a:lstStyle>
            <a:lvl1pPr marL="0" indent="0" algn="ctr">
              <a:buNone/>
              <a:defRPr>
                <a:solidFill>
                  <a:schemeClr val="tx1"/>
                </a:solidFill>
              </a:defRPr>
            </a:lvl1pPr>
          </a:lstStyle>
          <a:p>
            <a:r>
              <a:rPr lang="nb-NO" noProof="0" dirty="0" smtClean="0"/>
              <a:t>Sett inn bilde</a:t>
            </a:r>
            <a:endParaRPr lang="nb-NO" noProof="0" dirty="0"/>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7563" y="5302002"/>
            <a:ext cx="3003965" cy="490746"/>
          </a:xfrm>
          <a:prstGeom prst="rect">
            <a:avLst/>
          </a:prstGeom>
        </p:spPr>
      </p:pic>
    </p:spTree>
    <p:extLst>
      <p:ext uri="{BB962C8B-B14F-4D97-AF65-F5344CB8AC3E}">
        <p14:creationId xmlns:p14="http://schemas.microsoft.com/office/powerpoint/2010/main" val="13954457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e og tittel #2">
    <p:spTree>
      <p:nvGrpSpPr>
        <p:cNvPr id="1" name=""/>
        <p:cNvGrpSpPr/>
        <p:nvPr/>
      </p:nvGrpSpPr>
      <p:grpSpPr>
        <a:xfrm>
          <a:off x="0" y="0"/>
          <a:ext cx="0" cy="0"/>
          <a:chOff x="0" y="0"/>
          <a:chExt cx="0" cy="0"/>
        </a:xfrm>
      </p:grpSpPr>
      <p:sp>
        <p:nvSpPr>
          <p:cNvPr id="2" name="Tittel 1"/>
          <p:cNvSpPr>
            <a:spLocks noGrp="1"/>
          </p:cNvSpPr>
          <p:nvPr>
            <p:ph type="title"/>
          </p:nvPr>
        </p:nvSpPr>
        <p:spPr>
          <a:xfrm>
            <a:off x="1134495" y="4239677"/>
            <a:ext cx="9926186" cy="1418381"/>
          </a:xfrm>
        </p:spPr>
        <p:txBody>
          <a:bodyPr lIns="75946" rIns="75946" anchor="t">
            <a:noAutofit/>
          </a:bodyPr>
          <a:lstStyle>
            <a:lvl1pPr algn="ctr">
              <a:defRPr sz="3900">
                <a:solidFill>
                  <a:schemeClr val="bg1"/>
                </a:solidFill>
              </a:defRPr>
            </a:lvl1pPr>
          </a:lstStyle>
          <a:p>
            <a:r>
              <a:rPr lang="nb-NO" noProof="0" dirty="0" smtClean="0"/>
              <a:t>Klikk for å redigere tittelstil</a:t>
            </a:r>
            <a:endParaRPr lang="nb-NO" noProof="0" dirty="0"/>
          </a:p>
        </p:txBody>
      </p:sp>
      <p:sp>
        <p:nvSpPr>
          <p:cNvPr id="12" name="Plassholder for bilde 11"/>
          <p:cNvSpPr>
            <a:spLocks noGrp="1"/>
          </p:cNvSpPr>
          <p:nvPr>
            <p:ph type="pic" sz="quarter" idx="10" hasCustomPrompt="1"/>
          </p:nvPr>
        </p:nvSpPr>
        <p:spPr>
          <a:xfrm>
            <a:off x="126609" y="126609"/>
            <a:ext cx="11945785" cy="3873692"/>
          </a:xfrm>
          <a:solidFill>
            <a:schemeClr val="bg1"/>
          </a:solidFill>
          <a:ln w="6350">
            <a:noFill/>
          </a:ln>
        </p:spPr>
        <p:txBody>
          <a:bodyPr tIns="1265760"/>
          <a:lstStyle>
            <a:lvl1pPr marL="0" indent="0" algn="ctr">
              <a:buNone/>
              <a:defRPr>
                <a:solidFill>
                  <a:schemeClr val="tx1"/>
                </a:solidFill>
              </a:defRPr>
            </a:lvl1pPr>
          </a:lstStyle>
          <a:p>
            <a:r>
              <a:rPr lang="nb-NO" noProof="0" dirty="0" smtClean="0"/>
              <a:t>Sett inn bilde</a:t>
            </a:r>
            <a:endParaRPr lang="nb-NO" noProof="0" dirty="0"/>
          </a:p>
        </p:txBody>
      </p:sp>
      <p:pic>
        <p:nvPicPr>
          <p:cNvPr id="6" name="Bil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42801" y="5878180"/>
            <a:ext cx="3309572" cy="540672"/>
          </a:xfrm>
          <a:prstGeom prst="rect">
            <a:avLst/>
          </a:prstGeom>
        </p:spPr>
      </p:pic>
    </p:spTree>
    <p:extLst>
      <p:ext uri="{BB962C8B-B14F-4D97-AF65-F5344CB8AC3E}">
        <p14:creationId xmlns:p14="http://schemas.microsoft.com/office/powerpoint/2010/main" val="927070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Rektangel 5"/>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Tittel 1"/>
          <p:cNvSpPr>
            <a:spLocks noGrp="1"/>
          </p:cNvSpPr>
          <p:nvPr>
            <p:ph type="title"/>
          </p:nvPr>
        </p:nvSpPr>
        <p:spPr/>
        <p:txBody>
          <a:bodyPr/>
          <a:lstStyle>
            <a:lvl1pPr>
              <a:defRPr>
                <a:solidFill>
                  <a:schemeClr val="tx1"/>
                </a:solidFill>
              </a:defRPr>
            </a:lvl1pPr>
          </a:lstStyle>
          <a:p>
            <a:r>
              <a:rPr lang="nb-NO" noProof="0" dirty="0" smtClean="0"/>
              <a:t>Klikk for å redigere tittelstil</a:t>
            </a:r>
            <a:endParaRPr lang="nb-NO" noProof="0" dirty="0"/>
          </a:p>
        </p:txBody>
      </p:sp>
      <p:sp>
        <p:nvSpPr>
          <p:cNvPr id="3" name="Plassholder for dato 2"/>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4" name="Plassholder for bunntekst 3"/>
          <p:cNvSpPr>
            <a:spLocks noGrp="1"/>
          </p:cNvSpPr>
          <p:nvPr>
            <p:ph type="ftr" sz="quarter" idx="11"/>
          </p:nvPr>
        </p:nvSpPr>
        <p:spPr/>
        <p:txBody>
          <a:bodyPr/>
          <a:lstStyle/>
          <a:p>
            <a:endParaRPr lang="nb-NO" dirty="0">
              <a:solidFill>
                <a:prstClr val="white"/>
              </a:solidFill>
            </a:endParaRPr>
          </a:p>
        </p:txBody>
      </p:sp>
      <p:sp>
        <p:nvSpPr>
          <p:cNvPr id="5" name="Plassholder for lysbildenummer 4"/>
          <p:cNvSpPr>
            <a:spLocks noGrp="1"/>
          </p:cNvSpPr>
          <p:nvPr>
            <p:ph type="sldNum" sz="quarter" idx="12"/>
          </p:nvPr>
        </p:nvSpPr>
        <p:spPr/>
        <p:txBody>
          <a:bodyPr/>
          <a:lstStyle/>
          <a:p>
            <a:fld id="{742F53CA-A309-4DDD-9D46-9D83EB626DC7}" type="slidenum">
              <a:rPr lang="nb-NO" smtClean="0">
                <a:solidFill>
                  <a:prstClr val="white"/>
                </a:solidFill>
              </a:rPr>
              <a:pPr/>
              <a:t>‹#›</a:t>
            </a:fld>
            <a:endParaRPr lang="nb-NO" dirty="0">
              <a:solidFill>
                <a:prstClr val="white"/>
              </a:solidFill>
            </a:endParaRPr>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2572672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userDrawn="1"/>
        </p:nvSpPr>
        <p:spPr>
          <a:xfrm>
            <a:off x="0" y="355002"/>
            <a:ext cx="12195175" cy="5701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prstClr val="white"/>
              </a:solidFill>
            </a:endParaRPr>
          </a:p>
        </p:txBody>
      </p:sp>
      <p:sp>
        <p:nvSpPr>
          <p:cNvPr id="2" name="Plassholder for dato 1"/>
          <p:cNvSpPr>
            <a:spLocks noGrp="1"/>
          </p:cNvSpPr>
          <p:nvPr>
            <p:ph type="dt" sz="half" idx="10"/>
          </p:nvPr>
        </p:nvSpPr>
        <p:spPr/>
        <p:txBody>
          <a:bodyPr/>
          <a:lstStyle/>
          <a:p>
            <a:fld id="{143BC1B6-D880-4D6A-9945-81D5458B125C}" type="datetimeFigureOut">
              <a:rPr lang="nb-NO" smtClean="0">
                <a:solidFill>
                  <a:prstClr val="white"/>
                </a:solidFill>
              </a:rPr>
              <a:pPr/>
              <a:t>01.02.2017</a:t>
            </a:fld>
            <a:endParaRPr lang="nb-NO">
              <a:solidFill>
                <a:prstClr val="white"/>
              </a:solidFill>
            </a:endParaRPr>
          </a:p>
        </p:txBody>
      </p:sp>
      <p:sp>
        <p:nvSpPr>
          <p:cNvPr id="3" name="Plassholder for bunntekst 2"/>
          <p:cNvSpPr>
            <a:spLocks noGrp="1"/>
          </p:cNvSpPr>
          <p:nvPr>
            <p:ph type="ftr" sz="quarter" idx="11"/>
          </p:nvPr>
        </p:nvSpPr>
        <p:spPr/>
        <p:txBody>
          <a:bodyPr/>
          <a:lstStyle/>
          <a:p>
            <a:endParaRPr lang="nb-NO" dirty="0">
              <a:solidFill>
                <a:prstClr val="white"/>
              </a:solidFill>
            </a:endParaRPr>
          </a:p>
        </p:txBody>
      </p:sp>
      <p:sp>
        <p:nvSpPr>
          <p:cNvPr id="4" name="Plassholder for lysbildenummer 3"/>
          <p:cNvSpPr>
            <a:spLocks noGrp="1"/>
          </p:cNvSpPr>
          <p:nvPr>
            <p:ph type="sldNum" sz="quarter" idx="12"/>
          </p:nvPr>
        </p:nvSpPr>
        <p:spPr/>
        <p:txBody>
          <a:bodyPr/>
          <a:lstStyle/>
          <a:p>
            <a:fld id="{742F53CA-A309-4DDD-9D46-9D83EB626DC7}" type="slidenum">
              <a:rPr lang="nb-NO" smtClean="0">
                <a:solidFill>
                  <a:prstClr val="white"/>
                </a:solidFill>
              </a:rPr>
              <a:pPr/>
              <a:t>‹#›</a:t>
            </a:fld>
            <a:endParaRPr lang="nb-NO">
              <a:solidFill>
                <a:prstClr val="white"/>
              </a:solidFill>
            </a:endParaRPr>
          </a:p>
        </p:txBody>
      </p:sp>
      <p:pic>
        <p:nvPicPr>
          <p:cNvPr id="6" name="Bil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5085" y="6274411"/>
            <a:ext cx="1810609" cy="295792"/>
          </a:xfrm>
          <a:prstGeom prst="rect">
            <a:avLst/>
          </a:prstGeom>
        </p:spPr>
      </p:pic>
    </p:spTree>
    <p:extLst>
      <p:ext uri="{BB962C8B-B14F-4D97-AF65-F5344CB8AC3E}">
        <p14:creationId xmlns:p14="http://schemas.microsoft.com/office/powerpoint/2010/main" val="11746948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sp>
        <p:nvSpPr>
          <p:cNvPr id="2" name="Tittel 1"/>
          <p:cNvSpPr>
            <a:spLocks noGrp="1"/>
          </p:cNvSpPr>
          <p:nvPr>
            <p:ph type="ctrTitle"/>
          </p:nvPr>
        </p:nvSpPr>
        <p:spPr>
          <a:xfrm>
            <a:off x="1168256" y="1276021"/>
            <a:ext cx="9791137" cy="3406435"/>
          </a:xfrm>
        </p:spPr>
        <p:txBody>
          <a:bodyPr anchor="ctr">
            <a:noAutofit/>
          </a:bodyPr>
          <a:lstStyle>
            <a:lvl1pPr algn="ctr">
              <a:defRPr sz="8000">
                <a:solidFill>
                  <a:schemeClr val="bg1"/>
                </a:solidFill>
              </a:defRPr>
            </a:lvl1pPr>
          </a:lstStyle>
          <a:p>
            <a:r>
              <a:rPr lang="nb-NO" noProof="0" dirty="0" smtClean="0"/>
              <a:t>Klikk for å redigere tittelstil</a:t>
            </a:r>
            <a:endParaRPr lang="nb-NO" noProof="0" dirty="0"/>
          </a:p>
        </p:txBody>
      </p:sp>
    </p:spTree>
    <p:extLst>
      <p:ext uri="{BB962C8B-B14F-4D97-AF65-F5344CB8AC3E}">
        <p14:creationId xmlns:p14="http://schemas.microsoft.com/office/powerpoint/2010/main" val="38932568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638" y="2130920"/>
            <a:ext cx="10365899" cy="1470365"/>
          </a:xfrm>
        </p:spPr>
        <p:txBody>
          <a:bodyPr/>
          <a:lstStyle/>
          <a:p>
            <a:r>
              <a:rPr lang="nb-NO" smtClean="0"/>
              <a:t>Click to edit Master title style</a:t>
            </a:r>
            <a:endParaRPr lang="en-US"/>
          </a:p>
        </p:txBody>
      </p:sp>
      <p:sp>
        <p:nvSpPr>
          <p:cNvPr id="3" name="Subtitle 2"/>
          <p:cNvSpPr>
            <a:spLocks noGrp="1"/>
          </p:cNvSpPr>
          <p:nvPr>
            <p:ph type="subTitle" idx="1"/>
          </p:nvPr>
        </p:nvSpPr>
        <p:spPr>
          <a:xfrm>
            <a:off x="1829276" y="3887100"/>
            <a:ext cx="8536623" cy="1753006"/>
          </a:xfrm>
        </p:spPr>
        <p:txBody>
          <a:bodyPr/>
          <a:lstStyle>
            <a:lvl1pPr marL="0" indent="0" algn="ctr">
              <a:buNone/>
              <a:defRPr>
                <a:solidFill>
                  <a:schemeClr val="tx1">
                    <a:tint val="75000"/>
                  </a:schemeClr>
                </a:solidFill>
              </a:defRPr>
            </a:lvl1pPr>
            <a:lvl2pPr marL="457291" indent="0" algn="ctr">
              <a:buNone/>
              <a:defRPr>
                <a:solidFill>
                  <a:schemeClr val="tx1">
                    <a:tint val="75000"/>
                  </a:schemeClr>
                </a:solidFill>
              </a:defRPr>
            </a:lvl2pPr>
            <a:lvl3pPr marL="914583" indent="0" algn="ctr">
              <a:buNone/>
              <a:defRPr>
                <a:solidFill>
                  <a:schemeClr val="tx1">
                    <a:tint val="75000"/>
                  </a:schemeClr>
                </a:solidFill>
              </a:defRPr>
            </a:lvl3pPr>
            <a:lvl4pPr marL="1371874" indent="0" algn="ctr">
              <a:buNone/>
              <a:defRPr>
                <a:solidFill>
                  <a:schemeClr val="tx1">
                    <a:tint val="75000"/>
                  </a:schemeClr>
                </a:solidFill>
              </a:defRPr>
            </a:lvl4pPr>
            <a:lvl5pPr marL="1829166" indent="0" algn="ctr">
              <a:buNone/>
              <a:defRPr>
                <a:solidFill>
                  <a:schemeClr val="tx1">
                    <a:tint val="75000"/>
                  </a:schemeClr>
                </a:solidFill>
              </a:defRPr>
            </a:lvl5pPr>
            <a:lvl6pPr marL="2286457" indent="0" algn="ctr">
              <a:buNone/>
              <a:defRPr>
                <a:solidFill>
                  <a:schemeClr val="tx1">
                    <a:tint val="75000"/>
                  </a:schemeClr>
                </a:solidFill>
              </a:defRPr>
            </a:lvl6pPr>
            <a:lvl7pPr marL="2743749" indent="0" algn="ctr">
              <a:buNone/>
              <a:defRPr>
                <a:solidFill>
                  <a:schemeClr val="tx1">
                    <a:tint val="75000"/>
                  </a:schemeClr>
                </a:solidFill>
              </a:defRPr>
            </a:lvl7pPr>
            <a:lvl8pPr marL="3201040" indent="0" algn="ctr">
              <a:buNone/>
              <a:defRPr>
                <a:solidFill>
                  <a:schemeClr val="tx1">
                    <a:tint val="75000"/>
                  </a:schemeClr>
                </a:solidFill>
              </a:defRPr>
            </a:lvl8pPr>
            <a:lvl9pPr marL="3658332"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424570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6495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335" y="4407922"/>
            <a:ext cx="10365899" cy="1362390"/>
          </a:xfrm>
        </p:spPr>
        <p:txBody>
          <a:bodyPr anchor="t"/>
          <a:lstStyle>
            <a:lvl1pPr algn="l">
              <a:defRPr sz="4001" b="1" cap="all"/>
            </a:lvl1pPr>
          </a:lstStyle>
          <a:p>
            <a:r>
              <a:rPr lang="nb-NO" smtClean="0"/>
              <a:t>Click to edit Master title style</a:t>
            </a:r>
            <a:endParaRPr lang="en-US"/>
          </a:p>
        </p:txBody>
      </p:sp>
      <p:sp>
        <p:nvSpPr>
          <p:cNvPr id="3" name="Text Placeholder 2"/>
          <p:cNvSpPr>
            <a:spLocks noGrp="1"/>
          </p:cNvSpPr>
          <p:nvPr>
            <p:ph type="body" idx="1"/>
          </p:nvPr>
        </p:nvSpPr>
        <p:spPr>
          <a:xfrm>
            <a:off x="963335" y="2907387"/>
            <a:ext cx="10365899" cy="1500534"/>
          </a:xfrm>
        </p:spPr>
        <p:txBody>
          <a:bodyPr anchor="b"/>
          <a:lstStyle>
            <a:lvl1pPr marL="0" indent="0">
              <a:buNone/>
              <a:defRPr sz="2000">
                <a:solidFill>
                  <a:schemeClr val="tx1">
                    <a:tint val="75000"/>
                  </a:schemeClr>
                </a:solidFill>
              </a:defRPr>
            </a:lvl1pPr>
            <a:lvl2pPr marL="457291" indent="0">
              <a:buNone/>
              <a:defRPr sz="1800">
                <a:solidFill>
                  <a:schemeClr val="tx1">
                    <a:tint val="75000"/>
                  </a:schemeClr>
                </a:solidFill>
              </a:defRPr>
            </a:lvl2pPr>
            <a:lvl3pPr marL="914583" indent="0">
              <a:buNone/>
              <a:defRPr sz="1600">
                <a:solidFill>
                  <a:schemeClr val="tx1">
                    <a:tint val="75000"/>
                  </a:schemeClr>
                </a:solidFill>
              </a:defRPr>
            </a:lvl3pPr>
            <a:lvl4pPr marL="1371874" indent="0">
              <a:buNone/>
              <a:defRPr sz="1400">
                <a:solidFill>
                  <a:schemeClr val="tx1">
                    <a:tint val="75000"/>
                  </a:schemeClr>
                </a:solidFill>
              </a:defRPr>
            </a:lvl4pPr>
            <a:lvl5pPr marL="1829166" indent="0">
              <a:buNone/>
              <a:defRPr sz="1400">
                <a:solidFill>
                  <a:schemeClr val="tx1">
                    <a:tint val="75000"/>
                  </a:schemeClr>
                </a:solidFill>
              </a:defRPr>
            </a:lvl5pPr>
            <a:lvl6pPr marL="2286457" indent="0">
              <a:buNone/>
              <a:defRPr sz="1400">
                <a:solidFill>
                  <a:schemeClr val="tx1">
                    <a:tint val="75000"/>
                  </a:schemeClr>
                </a:solidFill>
              </a:defRPr>
            </a:lvl6pPr>
            <a:lvl7pPr marL="2743749" indent="0">
              <a:buNone/>
              <a:defRPr sz="1400">
                <a:solidFill>
                  <a:schemeClr val="tx1">
                    <a:tint val="75000"/>
                  </a:schemeClr>
                </a:solidFill>
              </a:defRPr>
            </a:lvl7pPr>
            <a:lvl8pPr marL="3201040" indent="0">
              <a:buNone/>
              <a:defRPr sz="1400">
                <a:solidFill>
                  <a:schemeClr val="tx1">
                    <a:tint val="75000"/>
                  </a:schemeClr>
                </a:solidFill>
              </a:defRPr>
            </a:lvl8pPr>
            <a:lvl9pPr marL="3658332"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5943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sz="half" idx="1"/>
          </p:nvPr>
        </p:nvSpPr>
        <p:spPr>
          <a:xfrm>
            <a:off x="609759" y="1600572"/>
            <a:ext cx="5386202" cy="4527011"/>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half" idx="2"/>
          </p:nvPr>
        </p:nvSpPr>
        <p:spPr>
          <a:xfrm>
            <a:off x="6199214" y="1600572"/>
            <a:ext cx="5386202" cy="4527011"/>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Date Placeholder 4"/>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08426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en-US"/>
          </a:p>
        </p:txBody>
      </p:sp>
      <p:sp>
        <p:nvSpPr>
          <p:cNvPr id="3" name="Text Placeholder 2"/>
          <p:cNvSpPr>
            <a:spLocks noGrp="1"/>
          </p:cNvSpPr>
          <p:nvPr>
            <p:ph type="body" idx="1"/>
          </p:nvPr>
        </p:nvSpPr>
        <p:spPr>
          <a:xfrm>
            <a:off x="609759" y="1535469"/>
            <a:ext cx="5388320" cy="639910"/>
          </a:xfrm>
        </p:spPr>
        <p:txBody>
          <a:bodyPr anchor="b"/>
          <a:lstStyle>
            <a:lvl1pPr marL="0" indent="0">
              <a:buNone/>
              <a:defRPr sz="2400" b="1"/>
            </a:lvl1pPr>
            <a:lvl2pPr marL="457291" indent="0">
              <a:buNone/>
              <a:defRPr sz="2000" b="1"/>
            </a:lvl2pPr>
            <a:lvl3pPr marL="914583" indent="0">
              <a:buNone/>
              <a:defRPr sz="1800" b="1"/>
            </a:lvl3pPr>
            <a:lvl4pPr marL="1371874" indent="0">
              <a:buNone/>
              <a:defRPr sz="1600" b="1"/>
            </a:lvl4pPr>
            <a:lvl5pPr marL="1829166" indent="0">
              <a:buNone/>
              <a:defRPr sz="1600" b="1"/>
            </a:lvl5pPr>
            <a:lvl6pPr marL="2286457" indent="0">
              <a:buNone/>
              <a:defRPr sz="1600" b="1"/>
            </a:lvl6pPr>
            <a:lvl7pPr marL="2743749" indent="0">
              <a:buNone/>
              <a:defRPr sz="1600" b="1"/>
            </a:lvl7pPr>
            <a:lvl8pPr marL="3201040" indent="0">
              <a:buNone/>
              <a:defRPr sz="1600" b="1"/>
            </a:lvl8pPr>
            <a:lvl9pPr marL="3658332"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609759" y="2175379"/>
            <a:ext cx="5388320"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Text Placeholder 4"/>
          <p:cNvSpPr>
            <a:spLocks noGrp="1"/>
          </p:cNvSpPr>
          <p:nvPr>
            <p:ph type="body" sz="quarter" idx="3"/>
          </p:nvPr>
        </p:nvSpPr>
        <p:spPr>
          <a:xfrm>
            <a:off x="6194982" y="1535469"/>
            <a:ext cx="5390436" cy="639910"/>
          </a:xfrm>
        </p:spPr>
        <p:txBody>
          <a:bodyPr anchor="b"/>
          <a:lstStyle>
            <a:lvl1pPr marL="0" indent="0">
              <a:buNone/>
              <a:defRPr sz="2400" b="1"/>
            </a:lvl1pPr>
            <a:lvl2pPr marL="457291" indent="0">
              <a:buNone/>
              <a:defRPr sz="2000" b="1"/>
            </a:lvl2pPr>
            <a:lvl3pPr marL="914583" indent="0">
              <a:buNone/>
              <a:defRPr sz="1800" b="1"/>
            </a:lvl3pPr>
            <a:lvl4pPr marL="1371874" indent="0">
              <a:buNone/>
              <a:defRPr sz="1600" b="1"/>
            </a:lvl4pPr>
            <a:lvl5pPr marL="1829166" indent="0">
              <a:buNone/>
              <a:defRPr sz="1600" b="1"/>
            </a:lvl5pPr>
            <a:lvl6pPr marL="2286457" indent="0">
              <a:buNone/>
              <a:defRPr sz="1600" b="1"/>
            </a:lvl6pPr>
            <a:lvl7pPr marL="2743749" indent="0">
              <a:buNone/>
              <a:defRPr sz="1600" b="1"/>
            </a:lvl7pPr>
            <a:lvl8pPr marL="3201040" indent="0">
              <a:buNone/>
              <a:defRPr sz="1600" b="1"/>
            </a:lvl8pPr>
            <a:lvl9pPr marL="3658332"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6194982" y="2175379"/>
            <a:ext cx="5390436"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7" name="Date Placeholder 6"/>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0511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Date Placeholder 2"/>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7720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000666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760" y="273113"/>
            <a:ext cx="4012129" cy="1162319"/>
          </a:xfrm>
        </p:spPr>
        <p:txBody>
          <a:bodyPr anchor="b"/>
          <a:lstStyle>
            <a:lvl1pPr algn="l">
              <a:defRPr sz="2000" b="1"/>
            </a:lvl1pPr>
          </a:lstStyle>
          <a:p>
            <a:r>
              <a:rPr lang="nb-NO" smtClean="0"/>
              <a:t>Click to edit Master title style</a:t>
            </a:r>
            <a:endParaRPr lang="en-US"/>
          </a:p>
        </p:txBody>
      </p:sp>
      <p:sp>
        <p:nvSpPr>
          <p:cNvPr id="3" name="Content Placeholder 2"/>
          <p:cNvSpPr>
            <a:spLocks noGrp="1"/>
          </p:cNvSpPr>
          <p:nvPr>
            <p:ph idx="1"/>
          </p:nvPr>
        </p:nvSpPr>
        <p:spPr>
          <a:xfrm>
            <a:off x="4767975" y="273115"/>
            <a:ext cx="6817442" cy="5854468"/>
          </a:xfrm>
        </p:spPr>
        <p:txBody>
          <a:bodyPr/>
          <a:lstStyle>
            <a:lvl1pPr>
              <a:defRPr sz="3201"/>
            </a:lvl1pPr>
            <a:lvl2pPr>
              <a:defRPr sz="2801"/>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Text Placeholder 3"/>
          <p:cNvSpPr>
            <a:spLocks noGrp="1"/>
          </p:cNvSpPr>
          <p:nvPr>
            <p:ph type="body" sz="half" idx="2"/>
          </p:nvPr>
        </p:nvSpPr>
        <p:spPr>
          <a:xfrm>
            <a:off x="609760" y="1435434"/>
            <a:ext cx="4012129" cy="4692149"/>
          </a:xfrm>
        </p:spPr>
        <p:txBody>
          <a:bodyPr/>
          <a:lstStyle>
            <a:lvl1pPr marL="0" indent="0">
              <a:buNone/>
              <a:defRPr sz="1400"/>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14251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39" y="4801712"/>
            <a:ext cx="7317105" cy="566869"/>
          </a:xfrm>
        </p:spPr>
        <p:txBody>
          <a:bodyPr anchor="b"/>
          <a:lstStyle>
            <a:lvl1pPr algn="l">
              <a:defRPr sz="2000" b="1"/>
            </a:lvl1pPr>
          </a:lstStyle>
          <a:p>
            <a:r>
              <a:rPr lang="nb-NO" smtClean="0"/>
              <a:t>Click to edit Master title style</a:t>
            </a:r>
            <a:endParaRPr lang="en-US"/>
          </a:p>
        </p:txBody>
      </p:sp>
      <p:sp>
        <p:nvSpPr>
          <p:cNvPr id="3" name="Picture Placeholder 2"/>
          <p:cNvSpPr>
            <a:spLocks noGrp="1"/>
          </p:cNvSpPr>
          <p:nvPr>
            <p:ph type="pic" idx="1"/>
          </p:nvPr>
        </p:nvSpPr>
        <p:spPr>
          <a:xfrm>
            <a:off x="2390339" y="612917"/>
            <a:ext cx="7317105" cy="4115753"/>
          </a:xfrm>
        </p:spPr>
        <p:txBody>
          <a:bodyPr/>
          <a:lstStyle>
            <a:lvl1pPr marL="0" indent="0">
              <a:buNone/>
              <a:defRPr sz="3201"/>
            </a:lvl1pPr>
            <a:lvl2pPr marL="457291" indent="0">
              <a:buNone/>
              <a:defRPr sz="2801"/>
            </a:lvl2pPr>
            <a:lvl3pPr marL="914583" indent="0">
              <a:buNone/>
              <a:defRPr sz="2400"/>
            </a:lvl3pPr>
            <a:lvl4pPr marL="1371874" indent="0">
              <a:buNone/>
              <a:defRPr sz="2000"/>
            </a:lvl4pPr>
            <a:lvl5pPr marL="1829166" indent="0">
              <a:buNone/>
              <a:defRPr sz="2000"/>
            </a:lvl5pPr>
            <a:lvl6pPr marL="2286457" indent="0">
              <a:buNone/>
              <a:defRPr sz="2000"/>
            </a:lvl6pPr>
            <a:lvl7pPr marL="2743749" indent="0">
              <a:buNone/>
              <a:defRPr sz="2000"/>
            </a:lvl7pPr>
            <a:lvl8pPr marL="3201040" indent="0">
              <a:buNone/>
              <a:defRPr sz="2000"/>
            </a:lvl8pPr>
            <a:lvl9pPr marL="3658332" indent="0">
              <a:buNone/>
              <a:defRPr sz="2000"/>
            </a:lvl9pPr>
          </a:lstStyle>
          <a:p>
            <a:endParaRPr lang="en-US" dirty="0"/>
          </a:p>
        </p:txBody>
      </p:sp>
      <p:sp>
        <p:nvSpPr>
          <p:cNvPr id="4" name="Text Placeholder 3"/>
          <p:cNvSpPr>
            <a:spLocks noGrp="1"/>
          </p:cNvSpPr>
          <p:nvPr>
            <p:ph type="body" sz="half" idx="2"/>
          </p:nvPr>
        </p:nvSpPr>
        <p:spPr>
          <a:xfrm>
            <a:off x="2390339" y="5368581"/>
            <a:ext cx="7317105" cy="805048"/>
          </a:xfrm>
        </p:spPr>
        <p:txBody>
          <a:bodyPr/>
          <a:lstStyle>
            <a:lvl1pPr marL="0" indent="0">
              <a:buNone/>
              <a:defRPr sz="1400"/>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40783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1461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1502" y="274703"/>
            <a:ext cx="2743914" cy="5852880"/>
          </a:xfrm>
        </p:spPr>
        <p:txBody>
          <a:bodyPr vert="eaVert"/>
          <a:lstStyle/>
          <a:p>
            <a:r>
              <a:rPr lang="nb-NO" smtClean="0"/>
              <a:t>Click to edit Master title style</a:t>
            </a:r>
            <a:endParaRPr lang="en-US"/>
          </a:p>
        </p:txBody>
      </p:sp>
      <p:sp>
        <p:nvSpPr>
          <p:cNvPr id="3" name="Vertical Text Placeholder 2"/>
          <p:cNvSpPr>
            <a:spLocks noGrp="1"/>
          </p:cNvSpPr>
          <p:nvPr>
            <p:ph type="body" orient="vert" idx="1"/>
          </p:nvPr>
        </p:nvSpPr>
        <p:spPr>
          <a:xfrm>
            <a:off x="609759" y="274703"/>
            <a:ext cx="8028490" cy="585288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30D7DFD4-384E-694F-93C2-E160B8FB3EF6}" type="datetimeFigureOut">
              <a:rPr lang="en-US" smtClean="0">
                <a:solidFill>
                  <a:prstClr val="black">
                    <a:tint val="75000"/>
                  </a:prstClr>
                </a:solidFill>
              </a:rPr>
              <a:pPr/>
              <a:t>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A8E1FDF-17B2-F741-AE76-02E85197280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62759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telTekst" hidden="1"/>
          <p:cNvSpPr txBox="1"/>
          <p:nvPr/>
        </p:nvSpPr>
        <p:spPr>
          <a:xfrm>
            <a:off x="1012764" y="1701394"/>
            <a:ext cx="4608074" cy="3455956"/>
          </a:xfrm>
          <a:prstGeom prst="rect">
            <a:avLst/>
          </a:prstGeom>
          <a:noFill/>
        </p:spPr>
        <p:txBody>
          <a:bodyPr wrap="none" lIns="0" tIns="0" rIns="0" bIns="0" rtlCol="0" anchor="ctr">
            <a:noAutofit/>
          </a:bodyPr>
          <a:lstStyle/>
          <a:p>
            <a:pPr algn="ctr"/>
            <a:r>
              <a:rPr lang="nb-NO" sz="11398" b="1" dirty="0" smtClean="0">
                <a:solidFill>
                  <a:srgbClr val="D90000"/>
                </a:solidFill>
              </a:rPr>
              <a:t>SPV</a:t>
            </a:r>
            <a:endParaRPr lang="nb-NO" sz="11398" b="1" dirty="0">
              <a:solidFill>
                <a:srgbClr val="D90000"/>
              </a:solidFill>
            </a:endParaRPr>
          </a:p>
        </p:txBody>
      </p:sp>
      <p:pic>
        <p:nvPicPr>
          <p:cNvPr id="12" name="Bilde 11"/>
          <p:cNvPicPr>
            <a:picLocks noChangeAspect="1"/>
          </p:cNvPicPr>
          <p:nvPr/>
        </p:nvPicPr>
        <p:blipFill rotWithShape="1">
          <a:blip r:embed="rId14">
            <a:extLst>
              <a:ext uri="{28A0092B-C50C-407E-A947-70E740481C1C}">
                <a14:useLocalDpi xmlns:a14="http://schemas.microsoft.com/office/drawing/2010/main" val="0"/>
              </a:ext>
            </a:extLst>
          </a:blip>
          <a:srcRect t="88254"/>
          <a:stretch/>
        </p:blipFill>
        <p:spPr>
          <a:xfrm>
            <a:off x="1456" y="6053620"/>
            <a:ext cx="12192263" cy="805684"/>
          </a:xfrm>
          <a:prstGeom prst="rect">
            <a:avLst/>
          </a:prstGeom>
        </p:spPr>
      </p:pic>
      <p:pic>
        <p:nvPicPr>
          <p:cNvPr id="9" name="Bilde 8"/>
          <p:cNvPicPr>
            <a:picLocks noChangeAspect="1"/>
          </p:cNvPicPr>
          <p:nvPr/>
        </p:nvPicPr>
        <p:blipFill rotWithShape="1">
          <a:blip r:embed="rId14">
            <a:extLst>
              <a:ext uri="{28A0092B-C50C-407E-A947-70E740481C1C}">
                <a14:useLocalDpi xmlns:a14="http://schemas.microsoft.com/office/drawing/2010/main" val="0"/>
              </a:ext>
            </a:extLst>
          </a:blip>
          <a:srcRect b="94836"/>
          <a:stretch/>
        </p:blipFill>
        <p:spPr>
          <a:xfrm>
            <a:off x="1456" y="284"/>
            <a:ext cx="12192263" cy="354174"/>
          </a:xfrm>
          <a:prstGeom prst="rect">
            <a:avLst/>
          </a:prstGeom>
        </p:spPr>
      </p:pic>
      <p:sp>
        <p:nvSpPr>
          <p:cNvPr id="2" name="Plassholder for tittel 1"/>
          <p:cNvSpPr>
            <a:spLocks noGrp="1"/>
          </p:cNvSpPr>
          <p:nvPr>
            <p:ph type="title"/>
          </p:nvPr>
        </p:nvSpPr>
        <p:spPr>
          <a:xfrm>
            <a:off x="1021317" y="745749"/>
            <a:ext cx="10205282" cy="878598"/>
          </a:xfrm>
          <a:prstGeom prst="rect">
            <a:avLst/>
          </a:prstGeom>
        </p:spPr>
        <p:txBody>
          <a:bodyPr vert="horz" lIns="0" tIns="0" rIns="0" bIns="0" rtlCol="0" anchor="b">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1003019" y="1990397"/>
            <a:ext cx="10205528" cy="3667660"/>
          </a:xfrm>
          <a:prstGeom prst="rect">
            <a:avLst/>
          </a:prstGeom>
        </p:spPr>
        <p:txBody>
          <a:bodyPr vert="horz" lIns="0" tIns="0" rIns="0" bIns="0" rtlCol="0">
            <a:normAutofit/>
          </a:bodyPr>
          <a:lstStyle/>
          <a:p>
            <a:pPr lvl="0"/>
            <a:r>
              <a:rPr lang="nb-NO" dirty="0" smtClean="0"/>
              <a:t>Klikk for å redigere tekststiler i malen</a:t>
            </a:r>
          </a:p>
          <a:p>
            <a:pPr lvl="1"/>
            <a:r>
              <a:rPr lang="nb-NO" dirty="0" smtClean="0"/>
              <a:t>Andre nivå</a:t>
            </a:r>
          </a:p>
          <a:p>
            <a:pPr lvl="2"/>
            <a:r>
              <a:rPr lang="nb-NO" dirty="0" smtClean="0"/>
              <a:t>Tredje nivå</a:t>
            </a:r>
          </a:p>
        </p:txBody>
      </p:sp>
      <p:sp>
        <p:nvSpPr>
          <p:cNvPr id="4" name="Plassholder for dato 3"/>
          <p:cNvSpPr>
            <a:spLocks noGrp="1"/>
          </p:cNvSpPr>
          <p:nvPr>
            <p:ph type="dt" sz="half" idx="2"/>
          </p:nvPr>
        </p:nvSpPr>
        <p:spPr>
          <a:xfrm>
            <a:off x="1002636" y="6316415"/>
            <a:ext cx="840870" cy="211797"/>
          </a:xfrm>
          <a:prstGeom prst="rect">
            <a:avLst/>
          </a:prstGeom>
        </p:spPr>
        <p:txBody>
          <a:bodyPr vert="horz" lIns="0" tIns="0" rIns="0" bIns="0" rtlCol="0" anchor="t"/>
          <a:lstStyle>
            <a:lvl1pPr algn="l">
              <a:defRPr sz="800">
                <a:solidFill>
                  <a:schemeClr val="bg1"/>
                </a:solidFill>
              </a:defRPr>
            </a:lvl1pPr>
          </a:lstStyle>
          <a:p>
            <a:fld id="{143BC1B6-D880-4D6A-9945-81D5458B125C}" type="datetimeFigureOut">
              <a:rPr lang="nb-NO" smtClean="0"/>
              <a:pPr/>
              <a:t>01.02.2017</a:t>
            </a:fld>
            <a:endParaRPr lang="nb-NO" dirty="0"/>
          </a:p>
        </p:txBody>
      </p:sp>
      <p:sp>
        <p:nvSpPr>
          <p:cNvPr id="5" name="Plassholder for bunntekst 4"/>
          <p:cNvSpPr>
            <a:spLocks noGrp="1"/>
          </p:cNvSpPr>
          <p:nvPr>
            <p:ph type="ftr" sz="quarter" idx="3"/>
          </p:nvPr>
        </p:nvSpPr>
        <p:spPr>
          <a:xfrm>
            <a:off x="1978563" y="6316415"/>
            <a:ext cx="6752507" cy="211797"/>
          </a:xfrm>
          <a:prstGeom prst="rect">
            <a:avLst/>
          </a:prstGeom>
        </p:spPr>
        <p:txBody>
          <a:bodyPr vert="horz" lIns="0" tIns="0" rIns="0" bIns="0" rtlCol="0" anchor="t"/>
          <a:lstStyle>
            <a:lvl1pPr algn="l">
              <a:defRPr sz="800">
                <a:solidFill>
                  <a:schemeClr val="bg1"/>
                </a:solidFill>
              </a:defRPr>
            </a:lvl1pPr>
          </a:lstStyle>
          <a:p>
            <a:endParaRPr lang="nb-NO" dirty="0"/>
          </a:p>
        </p:txBody>
      </p:sp>
      <p:sp>
        <p:nvSpPr>
          <p:cNvPr id="6" name="Plassholder for lysbildenummer 5"/>
          <p:cNvSpPr>
            <a:spLocks noGrp="1"/>
          </p:cNvSpPr>
          <p:nvPr>
            <p:ph type="sldNum" sz="quarter" idx="4"/>
          </p:nvPr>
        </p:nvSpPr>
        <p:spPr>
          <a:xfrm>
            <a:off x="8739877" y="6316415"/>
            <a:ext cx="531390" cy="211797"/>
          </a:xfrm>
          <a:prstGeom prst="rect">
            <a:avLst/>
          </a:prstGeom>
        </p:spPr>
        <p:txBody>
          <a:bodyPr vert="horz" lIns="0" tIns="0" rIns="0" bIns="0" rtlCol="0" anchor="t"/>
          <a:lstStyle>
            <a:lvl1pPr algn="r">
              <a:defRPr sz="800">
                <a:solidFill>
                  <a:schemeClr val="bg1"/>
                </a:solidFill>
              </a:defRPr>
            </a:lvl1pPr>
          </a:lstStyle>
          <a:p>
            <a:fld id="{742F53CA-A309-4DDD-9D46-9D83EB626DC7}" type="slidenum">
              <a:rPr lang="nb-NO" smtClean="0"/>
              <a:pPr/>
              <a:t>‹#›</a:t>
            </a:fld>
            <a:endParaRPr lang="nb-NO" dirty="0"/>
          </a:p>
        </p:txBody>
      </p:sp>
      <p:pic>
        <p:nvPicPr>
          <p:cNvPr id="13" name="Bild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925089" y="6256167"/>
            <a:ext cx="1810609" cy="222802"/>
          </a:xfrm>
          <a:prstGeom prst="rect">
            <a:avLst/>
          </a:prstGeom>
        </p:spPr>
      </p:pic>
      <p:sp>
        <p:nvSpPr>
          <p:cNvPr id="10" name="tittelRamme" hidden="1"/>
          <p:cNvSpPr txBox="1"/>
          <p:nvPr/>
        </p:nvSpPr>
        <p:spPr>
          <a:xfrm>
            <a:off x="1012764" y="1702585"/>
            <a:ext cx="4608074" cy="3455956"/>
          </a:xfrm>
          <a:prstGeom prst="rect">
            <a:avLst/>
          </a:prstGeom>
          <a:solidFill>
            <a:schemeClr val="bg1">
              <a:alpha val="0"/>
            </a:schemeClr>
          </a:solidFill>
        </p:spPr>
        <p:txBody>
          <a:bodyPr wrap="none" lIns="0" tIns="0" rIns="0" bIns="0" rtlCol="0" anchor="t" anchorCtr="0">
            <a:noAutofit/>
          </a:bodyPr>
          <a:lstStyle/>
          <a:p>
            <a:pPr algn="ctr"/>
            <a:endParaRPr lang="nb-NO" sz="100" b="1" dirty="0">
              <a:solidFill>
                <a:schemeClr val="bg1"/>
              </a:solidFill>
            </a:endParaRPr>
          </a:p>
        </p:txBody>
      </p:sp>
    </p:spTree>
    <p:extLst>
      <p:ext uri="{BB962C8B-B14F-4D97-AF65-F5344CB8AC3E}">
        <p14:creationId xmlns:p14="http://schemas.microsoft.com/office/powerpoint/2010/main" val="3539838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5" r:id="rId5"/>
    <p:sldLayoutId id="2147483652" r:id="rId6"/>
    <p:sldLayoutId id="2147483653" r:id="rId7"/>
    <p:sldLayoutId id="2147483662" r:id="rId8"/>
    <p:sldLayoutId id="2147483663" r:id="rId9"/>
    <p:sldLayoutId id="2147483654" r:id="rId10"/>
    <p:sldLayoutId id="2147483655" r:id="rId11"/>
    <p:sldLayoutId id="2147483664" r:id="rId12"/>
  </p:sldLayoutIdLst>
  <p:txStyles>
    <p:titleStyle>
      <a:lvl1pPr algn="l" defTabSz="914331" rtl="0" eaLnBrk="1" latinLnBrk="0" hangingPunct="1">
        <a:spcBef>
          <a:spcPct val="0"/>
        </a:spcBef>
        <a:buNone/>
        <a:defRPr sz="2700" b="1" kern="1200" cap="all" baseline="0">
          <a:solidFill>
            <a:srgbClr val="D90000"/>
          </a:solidFill>
          <a:latin typeface="+mj-lt"/>
          <a:ea typeface="+mj-ea"/>
          <a:cs typeface="+mj-cs"/>
        </a:defRPr>
      </a:lvl1pPr>
    </p:titleStyle>
    <p:bodyStyle>
      <a:lvl1pPr marL="139211" indent="-139211" algn="l" defTabSz="914331" rtl="0" eaLnBrk="1" latinLnBrk="0" hangingPunct="1">
        <a:lnSpc>
          <a:spcPct val="130000"/>
        </a:lnSpc>
        <a:spcBef>
          <a:spcPts val="703"/>
        </a:spcBef>
        <a:buClr>
          <a:srgbClr val="D90000"/>
        </a:buClr>
        <a:buFont typeface="Wingdings" pitchFamily="2" charset="2"/>
        <a:buChar char="§"/>
        <a:defRPr sz="1600" kern="1200">
          <a:solidFill>
            <a:schemeClr val="tx1"/>
          </a:solidFill>
          <a:latin typeface="+mn-lt"/>
          <a:ea typeface="+mn-ea"/>
          <a:cs typeface="+mn-cs"/>
        </a:defRPr>
      </a:lvl1pPr>
      <a:lvl2pPr marL="342658" indent="-155144" algn="l" defTabSz="914331" rtl="0" eaLnBrk="1" latinLnBrk="0" hangingPunct="1">
        <a:lnSpc>
          <a:spcPct val="130000"/>
        </a:lnSpc>
        <a:spcBef>
          <a:spcPts val="0"/>
        </a:spcBef>
        <a:buClr>
          <a:srgbClr val="D90000"/>
        </a:buClr>
        <a:buFont typeface="Lucida Grande"/>
        <a:buChar char="-"/>
        <a:defRPr sz="1400" kern="1200">
          <a:solidFill>
            <a:schemeClr val="tx1"/>
          </a:solidFill>
          <a:latin typeface="+mn-lt"/>
          <a:ea typeface="+mn-ea"/>
          <a:cs typeface="+mn-cs"/>
        </a:defRPr>
      </a:lvl2pPr>
      <a:lvl3pPr marL="524588" indent="-143983" algn="l" defTabSz="914331" rtl="0" eaLnBrk="1" latinLnBrk="0" hangingPunct="1">
        <a:lnSpc>
          <a:spcPct val="130000"/>
        </a:lnSpc>
        <a:spcBef>
          <a:spcPts val="0"/>
        </a:spcBef>
        <a:buClr>
          <a:srgbClr val="D90000"/>
        </a:buClr>
        <a:buFont typeface="Arial"/>
        <a:buChar char="•"/>
        <a:defRPr sz="1200" kern="1200">
          <a:solidFill>
            <a:schemeClr val="tx1"/>
          </a:solidFill>
          <a:latin typeface="+mn-lt"/>
          <a:ea typeface="+mn-ea"/>
          <a:cs typeface="+mn-cs"/>
        </a:defRPr>
      </a:lvl3pPr>
      <a:lvl4pPr marL="717681" indent="-149564" algn="l" defTabSz="914331" rtl="0" eaLnBrk="1" latinLnBrk="0" hangingPunct="1">
        <a:spcBef>
          <a:spcPts val="0"/>
        </a:spcBef>
        <a:buClr>
          <a:srgbClr val="D90000"/>
        </a:buClr>
        <a:buFont typeface="Wingdings" pitchFamily="2" charset="2"/>
        <a:buChar char="§"/>
        <a:defRPr sz="1600" kern="1200">
          <a:solidFill>
            <a:schemeClr val="tx1"/>
          </a:solidFill>
          <a:latin typeface="+mn-lt"/>
          <a:ea typeface="+mn-ea"/>
          <a:cs typeface="+mn-cs"/>
        </a:defRPr>
      </a:lvl4pPr>
      <a:lvl5pPr marL="921935" indent="-166306" algn="l" defTabSz="914331" rtl="0" eaLnBrk="1" latinLnBrk="0" hangingPunct="1">
        <a:spcBef>
          <a:spcPts val="0"/>
        </a:spcBef>
        <a:buClr>
          <a:srgbClr val="D90000"/>
        </a:buClr>
        <a:buFont typeface="Wingdings" pitchFamily="2" charset="2"/>
        <a:buChar char="§"/>
        <a:defRPr sz="1600" kern="1200">
          <a:solidFill>
            <a:schemeClr val="tx1"/>
          </a:solidFill>
          <a:latin typeface="+mn-lt"/>
          <a:ea typeface="+mn-ea"/>
          <a:cs typeface="+mn-cs"/>
        </a:defRPr>
      </a:lvl5pPr>
      <a:lvl6pPr marL="2514409" indent="-228583"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5" indent="-228583"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0" indent="-228583"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6" indent="-228583"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331" rtl="0" eaLnBrk="1" latinLnBrk="0" hangingPunct="1">
        <a:defRPr sz="1800" kern="1200">
          <a:solidFill>
            <a:schemeClr val="tx1"/>
          </a:solidFill>
          <a:latin typeface="+mn-lt"/>
          <a:ea typeface="+mn-ea"/>
          <a:cs typeface="+mn-cs"/>
        </a:defRPr>
      </a:lvl1pPr>
      <a:lvl2pPr marL="457166"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7"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7" algn="l" defTabSz="914331" rtl="0" eaLnBrk="1" latinLnBrk="0" hangingPunct="1">
        <a:defRPr sz="1800" kern="1200">
          <a:solidFill>
            <a:schemeClr val="tx1"/>
          </a:solidFill>
          <a:latin typeface="+mn-lt"/>
          <a:ea typeface="+mn-ea"/>
          <a:cs typeface="+mn-cs"/>
        </a:defRPr>
      </a:lvl6pPr>
      <a:lvl7pPr marL="2742992" algn="l" defTabSz="914331" rtl="0" eaLnBrk="1" latinLnBrk="0" hangingPunct="1">
        <a:defRPr sz="1800" kern="1200">
          <a:solidFill>
            <a:schemeClr val="tx1"/>
          </a:solidFill>
          <a:latin typeface="+mn-lt"/>
          <a:ea typeface="+mn-ea"/>
          <a:cs typeface="+mn-cs"/>
        </a:defRPr>
      </a:lvl7pPr>
      <a:lvl8pPr marL="3200157" algn="l" defTabSz="914331" rtl="0" eaLnBrk="1" latinLnBrk="0" hangingPunct="1">
        <a:defRPr sz="1800" kern="1200">
          <a:solidFill>
            <a:schemeClr val="tx1"/>
          </a:solidFill>
          <a:latin typeface="+mn-lt"/>
          <a:ea typeface="+mn-ea"/>
          <a:cs typeface="+mn-cs"/>
        </a:defRPr>
      </a:lvl8pPr>
      <a:lvl9pPr marL="3657323" algn="l" defTabSz="9143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3000F"/>
            </a:gs>
            <a:gs pos="100000">
              <a:srgbClr val="C2001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1" name="tittelTekst" hidden="1"/>
          <p:cNvSpPr txBox="1"/>
          <p:nvPr/>
        </p:nvSpPr>
        <p:spPr>
          <a:xfrm>
            <a:off x="1012764" y="1701394"/>
            <a:ext cx="4608074" cy="3455956"/>
          </a:xfrm>
          <a:prstGeom prst="rect">
            <a:avLst/>
          </a:prstGeom>
          <a:noFill/>
        </p:spPr>
        <p:txBody>
          <a:bodyPr wrap="none" lIns="0" tIns="0" rIns="0" bIns="0" rtlCol="0" anchor="ctr">
            <a:noAutofit/>
          </a:bodyPr>
          <a:lstStyle/>
          <a:p>
            <a:pPr algn="ctr"/>
            <a:r>
              <a:rPr lang="nb-NO" sz="11400" b="1" dirty="0" smtClean="0">
                <a:solidFill>
                  <a:srgbClr val="D90000"/>
                </a:solidFill>
              </a:rPr>
              <a:t>SPV</a:t>
            </a:r>
            <a:endParaRPr lang="nb-NO" sz="11400" b="1" dirty="0">
              <a:solidFill>
                <a:srgbClr val="D90000"/>
              </a:solidFill>
            </a:endParaRPr>
          </a:p>
        </p:txBody>
      </p:sp>
      <p:sp>
        <p:nvSpPr>
          <p:cNvPr id="2" name="Plassholder for tittel 1"/>
          <p:cNvSpPr>
            <a:spLocks noGrp="1"/>
          </p:cNvSpPr>
          <p:nvPr>
            <p:ph type="title"/>
          </p:nvPr>
        </p:nvSpPr>
        <p:spPr>
          <a:xfrm>
            <a:off x="1021317" y="745749"/>
            <a:ext cx="10205282" cy="878598"/>
          </a:xfrm>
          <a:prstGeom prst="rect">
            <a:avLst/>
          </a:prstGeom>
        </p:spPr>
        <p:txBody>
          <a:bodyPr vert="horz" lIns="0" tIns="0" rIns="0" bIns="0" rtlCol="0" anchor="b">
            <a:normAutofit/>
          </a:bodyPr>
          <a:lstStyle/>
          <a:p>
            <a:r>
              <a:rPr lang="nb-NO" noProof="0" dirty="0" smtClean="0"/>
              <a:t>Klikk for å redigere tittelstil</a:t>
            </a:r>
            <a:endParaRPr lang="nb-NO" noProof="0" dirty="0"/>
          </a:p>
        </p:txBody>
      </p:sp>
      <p:sp>
        <p:nvSpPr>
          <p:cNvPr id="3" name="Plassholder for tekst 2"/>
          <p:cNvSpPr>
            <a:spLocks noGrp="1"/>
          </p:cNvSpPr>
          <p:nvPr>
            <p:ph type="body" idx="1"/>
          </p:nvPr>
        </p:nvSpPr>
        <p:spPr>
          <a:xfrm>
            <a:off x="1003019" y="1990397"/>
            <a:ext cx="10205528" cy="3667660"/>
          </a:xfrm>
          <a:prstGeom prst="rect">
            <a:avLst/>
          </a:prstGeom>
        </p:spPr>
        <p:txBody>
          <a:bodyPr vert="horz" lIns="0" tIns="0" rIns="0" bIns="0" rtlCol="0">
            <a:normAutofit/>
          </a:body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Fjerne nivå</a:t>
            </a:r>
          </a:p>
          <a:p>
            <a:pPr lvl="4"/>
            <a:r>
              <a:rPr lang="nb-NO" noProof="0" dirty="0" smtClean="0"/>
              <a:t>Femte nivå</a:t>
            </a:r>
          </a:p>
        </p:txBody>
      </p:sp>
      <p:sp>
        <p:nvSpPr>
          <p:cNvPr id="4" name="Plassholder for dato 3"/>
          <p:cNvSpPr>
            <a:spLocks noGrp="1"/>
          </p:cNvSpPr>
          <p:nvPr>
            <p:ph type="dt" sz="half" idx="2"/>
          </p:nvPr>
        </p:nvSpPr>
        <p:spPr>
          <a:xfrm>
            <a:off x="1002636" y="6314341"/>
            <a:ext cx="840870" cy="211797"/>
          </a:xfrm>
          <a:prstGeom prst="rect">
            <a:avLst/>
          </a:prstGeom>
        </p:spPr>
        <p:txBody>
          <a:bodyPr vert="horz" lIns="0" tIns="0" rIns="0" bIns="0" rtlCol="0" anchor="t"/>
          <a:lstStyle>
            <a:lvl1pPr algn="l">
              <a:defRPr sz="1200">
                <a:solidFill>
                  <a:schemeClr val="bg1"/>
                </a:solidFill>
              </a:defRPr>
            </a:lvl1p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5" name="Plassholder for bunntekst 4"/>
          <p:cNvSpPr>
            <a:spLocks noGrp="1"/>
          </p:cNvSpPr>
          <p:nvPr>
            <p:ph type="ftr" sz="quarter" idx="3"/>
          </p:nvPr>
        </p:nvSpPr>
        <p:spPr>
          <a:xfrm>
            <a:off x="1978559" y="6314341"/>
            <a:ext cx="6752507" cy="211797"/>
          </a:xfrm>
          <a:prstGeom prst="rect">
            <a:avLst/>
          </a:prstGeom>
        </p:spPr>
        <p:txBody>
          <a:bodyPr vert="horz" lIns="0" tIns="0" rIns="0" bIns="0" rtlCol="0" anchor="t"/>
          <a:lstStyle>
            <a:lvl1pPr algn="l">
              <a:defRPr sz="1200">
                <a:solidFill>
                  <a:schemeClr val="bg1"/>
                </a:solidFill>
              </a:defRPr>
            </a:lvl1pPr>
          </a:lstStyle>
          <a:p>
            <a:endParaRPr lang="nb-NO" dirty="0">
              <a:solidFill>
                <a:prstClr val="white"/>
              </a:solidFill>
            </a:endParaRPr>
          </a:p>
        </p:txBody>
      </p:sp>
      <p:sp>
        <p:nvSpPr>
          <p:cNvPr id="6" name="Plassholder for lysbildenummer 5"/>
          <p:cNvSpPr>
            <a:spLocks noGrp="1"/>
          </p:cNvSpPr>
          <p:nvPr>
            <p:ph type="sldNum" sz="quarter" idx="4"/>
          </p:nvPr>
        </p:nvSpPr>
        <p:spPr>
          <a:xfrm>
            <a:off x="8739877" y="6314341"/>
            <a:ext cx="531390" cy="211797"/>
          </a:xfrm>
          <a:prstGeom prst="rect">
            <a:avLst/>
          </a:prstGeom>
        </p:spPr>
        <p:txBody>
          <a:bodyPr vert="horz" lIns="0" tIns="0" rIns="0" bIns="0" rtlCol="0" anchor="t"/>
          <a:lstStyle>
            <a:lvl1pPr algn="r">
              <a:defRPr sz="1200">
                <a:solidFill>
                  <a:schemeClr val="bg1"/>
                </a:solidFill>
              </a:defRPr>
            </a:lvl1pPr>
          </a:lstStyle>
          <a:p>
            <a:fld id="{742F53CA-A309-4DDD-9D46-9D83EB626DC7}" type="slidenum">
              <a:rPr lang="nb-NO" smtClean="0">
                <a:solidFill>
                  <a:prstClr val="white"/>
                </a:solidFill>
              </a:rPr>
              <a:pPr/>
              <a:t>‹#›</a:t>
            </a:fld>
            <a:endParaRPr lang="nb-NO" dirty="0">
              <a:solidFill>
                <a:prstClr val="white"/>
              </a:solidFill>
            </a:endParaRPr>
          </a:p>
        </p:txBody>
      </p:sp>
      <p:sp>
        <p:nvSpPr>
          <p:cNvPr id="10" name="tittelRamme" hidden="1"/>
          <p:cNvSpPr txBox="1"/>
          <p:nvPr/>
        </p:nvSpPr>
        <p:spPr>
          <a:xfrm>
            <a:off x="1012764" y="1702585"/>
            <a:ext cx="4608074" cy="3455956"/>
          </a:xfrm>
          <a:prstGeom prst="rect">
            <a:avLst/>
          </a:prstGeom>
          <a:solidFill>
            <a:schemeClr val="bg1">
              <a:alpha val="0"/>
            </a:schemeClr>
          </a:solidFill>
        </p:spPr>
        <p:txBody>
          <a:bodyPr wrap="none" lIns="0" tIns="0" rIns="0" bIns="0" rtlCol="0" anchor="t" anchorCtr="0">
            <a:noAutofit/>
          </a:bodyPr>
          <a:lstStyle/>
          <a:p>
            <a:pPr algn="ctr"/>
            <a:endParaRPr lang="nb-NO" sz="100" b="1" dirty="0">
              <a:solidFill>
                <a:prstClr val="white"/>
              </a:solidFill>
            </a:endParaRPr>
          </a:p>
        </p:txBody>
      </p:sp>
      <p:sp>
        <p:nvSpPr>
          <p:cNvPr id="14" name="Rektangel 13"/>
          <p:cNvSpPr/>
          <p:nvPr userDrawn="1"/>
        </p:nvSpPr>
        <p:spPr>
          <a:xfrm>
            <a:off x="0" y="0"/>
            <a:ext cx="12195175" cy="6859588"/>
          </a:xfrm>
          <a:prstGeom prst="rect">
            <a:avLst/>
          </a:prstGeom>
          <a:noFill/>
          <a:ln w="254000">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prstClr val="white"/>
              </a:solidFill>
            </a:endParaRPr>
          </a:p>
        </p:txBody>
      </p:sp>
    </p:spTree>
    <p:extLst>
      <p:ext uri="{BB962C8B-B14F-4D97-AF65-F5344CB8AC3E}">
        <p14:creationId xmlns:p14="http://schemas.microsoft.com/office/powerpoint/2010/main" val="373533395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defTabSz="914483" rtl="0" eaLnBrk="1" latinLnBrk="0" hangingPunct="1">
        <a:spcBef>
          <a:spcPct val="0"/>
        </a:spcBef>
        <a:buNone/>
        <a:defRPr sz="3200" b="1" kern="1200" cap="all" baseline="0">
          <a:solidFill>
            <a:schemeClr val="bg1"/>
          </a:solidFill>
          <a:latin typeface="+mj-lt"/>
          <a:ea typeface="+mj-ea"/>
          <a:cs typeface="+mj-cs"/>
        </a:defRPr>
      </a:lvl1pPr>
    </p:titleStyle>
    <p:bodyStyle>
      <a:lvl1pPr marL="139234" indent="-139234"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1pPr>
      <a:lvl2pPr marL="342714" indent="-155170" algn="l" defTabSz="914483" rtl="0" eaLnBrk="1" latinLnBrk="0" hangingPunct="1">
        <a:lnSpc>
          <a:spcPct val="100000"/>
        </a:lnSpc>
        <a:spcBef>
          <a:spcPts val="0"/>
        </a:spcBef>
        <a:buClr>
          <a:srgbClr val="D90000"/>
        </a:buClr>
        <a:buFont typeface="Wingdings" panose="05000000000000000000" pitchFamily="2" charset="2"/>
        <a:buChar char="§"/>
        <a:defRPr sz="2000" kern="1200">
          <a:solidFill>
            <a:schemeClr val="bg1"/>
          </a:solidFill>
          <a:latin typeface="+mn-lt"/>
          <a:ea typeface="+mn-ea"/>
          <a:cs typeface="+mn-cs"/>
        </a:defRPr>
      </a:lvl2pPr>
      <a:lvl3pPr marL="524675" indent="-144007" algn="l" defTabSz="914483" rtl="0" eaLnBrk="1" latinLnBrk="0" hangingPunct="1">
        <a:lnSpc>
          <a:spcPct val="100000"/>
        </a:lnSpc>
        <a:spcBef>
          <a:spcPts val="0"/>
        </a:spcBef>
        <a:buClr>
          <a:srgbClr val="D90000"/>
        </a:buClr>
        <a:buFont typeface="Wingdings" panose="05000000000000000000" pitchFamily="2" charset="2"/>
        <a:buChar char="§"/>
        <a:defRPr sz="2000" kern="1200">
          <a:solidFill>
            <a:schemeClr val="bg1"/>
          </a:solidFill>
          <a:latin typeface="+mn-lt"/>
          <a:ea typeface="+mn-ea"/>
          <a:cs typeface="+mn-cs"/>
        </a:defRPr>
      </a:lvl3pPr>
      <a:lvl4pPr marL="717801" indent="-149588"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4pPr>
      <a:lvl5pPr marL="922089" indent="-166334"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5pPr>
      <a:lvl6pPr marL="2514829"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1"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2"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4"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83" rtl="0" eaLnBrk="1" latinLnBrk="0" hangingPunct="1">
        <a:defRPr sz="1800" kern="1200">
          <a:solidFill>
            <a:schemeClr val="tx1"/>
          </a:solidFill>
          <a:latin typeface="+mn-lt"/>
          <a:ea typeface="+mn-ea"/>
          <a:cs typeface="+mn-cs"/>
        </a:defRPr>
      </a:lvl1pPr>
      <a:lvl2pPr marL="457242" algn="l" defTabSz="914483" rtl="0" eaLnBrk="1" latinLnBrk="0" hangingPunct="1">
        <a:defRPr sz="1800" kern="1200">
          <a:solidFill>
            <a:schemeClr val="tx1"/>
          </a:solidFill>
          <a:latin typeface="+mn-lt"/>
          <a:ea typeface="+mn-ea"/>
          <a:cs typeface="+mn-cs"/>
        </a:defRPr>
      </a:lvl2pPr>
      <a:lvl3pPr marL="914483" algn="l" defTabSz="914483" rtl="0" eaLnBrk="1" latinLnBrk="0" hangingPunct="1">
        <a:defRPr sz="1800" kern="1200">
          <a:solidFill>
            <a:schemeClr val="tx1"/>
          </a:solidFill>
          <a:latin typeface="+mn-lt"/>
          <a:ea typeface="+mn-ea"/>
          <a:cs typeface="+mn-cs"/>
        </a:defRPr>
      </a:lvl3pPr>
      <a:lvl4pPr marL="1371725" algn="l" defTabSz="914483" rtl="0" eaLnBrk="1" latinLnBrk="0" hangingPunct="1">
        <a:defRPr sz="1800" kern="1200">
          <a:solidFill>
            <a:schemeClr val="tx1"/>
          </a:solidFill>
          <a:latin typeface="+mn-lt"/>
          <a:ea typeface="+mn-ea"/>
          <a:cs typeface="+mn-cs"/>
        </a:defRPr>
      </a:lvl4pPr>
      <a:lvl5pPr marL="1828966" algn="l" defTabSz="914483" rtl="0" eaLnBrk="1" latinLnBrk="0" hangingPunct="1">
        <a:defRPr sz="1800" kern="1200">
          <a:solidFill>
            <a:schemeClr val="tx1"/>
          </a:solidFill>
          <a:latin typeface="+mn-lt"/>
          <a:ea typeface="+mn-ea"/>
          <a:cs typeface="+mn-cs"/>
        </a:defRPr>
      </a:lvl5pPr>
      <a:lvl6pPr marL="2286208" algn="l" defTabSz="914483" rtl="0" eaLnBrk="1" latinLnBrk="0" hangingPunct="1">
        <a:defRPr sz="1800" kern="1200">
          <a:solidFill>
            <a:schemeClr val="tx1"/>
          </a:solidFill>
          <a:latin typeface="+mn-lt"/>
          <a:ea typeface="+mn-ea"/>
          <a:cs typeface="+mn-cs"/>
        </a:defRPr>
      </a:lvl6pPr>
      <a:lvl7pPr marL="2743450" algn="l" defTabSz="914483" rtl="0" eaLnBrk="1" latinLnBrk="0" hangingPunct="1">
        <a:defRPr sz="1800" kern="1200">
          <a:solidFill>
            <a:schemeClr val="tx1"/>
          </a:solidFill>
          <a:latin typeface="+mn-lt"/>
          <a:ea typeface="+mn-ea"/>
          <a:cs typeface="+mn-cs"/>
        </a:defRPr>
      </a:lvl7pPr>
      <a:lvl8pPr marL="3200691" algn="l" defTabSz="914483" rtl="0" eaLnBrk="1" latinLnBrk="0" hangingPunct="1">
        <a:defRPr sz="1800" kern="1200">
          <a:solidFill>
            <a:schemeClr val="tx1"/>
          </a:solidFill>
          <a:latin typeface="+mn-lt"/>
          <a:ea typeface="+mn-ea"/>
          <a:cs typeface="+mn-cs"/>
        </a:defRPr>
      </a:lvl8pPr>
      <a:lvl9pPr marL="3657933" algn="l" defTabSz="91448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3000F"/>
            </a:gs>
            <a:gs pos="100000">
              <a:srgbClr val="C2001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1" name="tittelTekst" hidden="1"/>
          <p:cNvSpPr txBox="1"/>
          <p:nvPr/>
        </p:nvSpPr>
        <p:spPr>
          <a:xfrm>
            <a:off x="1012764" y="1701394"/>
            <a:ext cx="4608074" cy="3455956"/>
          </a:xfrm>
          <a:prstGeom prst="rect">
            <a:avLst/>
          </a:prstGeom>
          <a:noFill/>
        </p:spPr>
        <p:txBody>
          <a:bodyPr wrap="none" lIns="0" tIns="0" rIns="0" bIns="0" rtlCol="0" anchor="ctr">
            <a:noAutofit/>
          </a:bodyPr>
          <a:lstStyle/>
          <a:p>
            <a:pPr algn="ctr"/>
            <a:r>
              <a:rPr lang="nb-NO" sz="11400" b="1" dirty="0" smtClean="0">
                <a:solidFill>
                  <a:srgbClr val="D90000"/>
                </a:solidFill>
              </a:rPr>
              <a:t>SPV</a:t>
            </a:r>
            <a:endParaRPr lang="nb-NO" sz="11400" b="1" dirty="0">
              <a:solidFill>
                <a:srgbClr val="D90000"/>
              </a:solidFill>
            </a:endParaRPr>
          </a:p>
        </p:txBody>
      </p:sp>
      <p:sp>
        <p:nvSpPr>
          <p:cNvPr id="2" name="Plassholder for tittel 1"/>
          <p:cNvSpPr>
            <a:spLocks noGrp="1"/>
          </p:cNvSpPr>
          <p:nvPr>
            <p:ph type="title"/>
          </p:nvPr>
        </p:nvSpPr>
        <p:spPr>
          <a:xfrm>
            <a:off x="1021317" y="745749"/>
            <a:ext cx="10205282" cy="878598"/>
          </a:xfrm>
          <a:prstGeom prst="rect">
            <a:avLst/>
          </a:prstGeom>
        </p:spPr>
        <p:txBody>
          <a:bodyPr vert="horz" lIns="0" tIns="0" rIns="0" bIns="0" rtlCol="0" anchor="b">
            <a:normAutofit/>
          </a:bodyPr>
          <a:lstStyle/>
          <a:p>
            <a:r>
              <a:rPr lang="nb-NO" noProof="0" dirty="0" smtClean="0"/>
              <a:t>Klikk for å redigere tittelstil</a:t>
            </a:r>
            <a:endParaRPr lang="nb-NO" noProof="0" dirty="0"/>
          </a:p>
        </p:txBody>
      </p:sp>
      <p:sp>
        <p:nvSpPr>
          <p:cNvPr id="3" name="Plassholder for tekst 2"/>
          <p:cNvSpPr>
            <a:spLocks noGrp="1"/>
          </p:cNvSpPr>
          <p:nvPr>
            <p:ph type="body" idx="1"/>
          </p:nvPr>
        </p:nvSpPr>
        <p:spPr>
          <a:xfrm>
            <a:off x="1003019" y="1990397"/>
            <a:ext cx="10205528" cy="3667660"/>
          </a:xfrm>
          <a:prstGeom prst="rect">
            <a:avLst/>
          </a:prstGeom>
        </p:spPr>
        <p:txBody>
          <a:bodyPr vert="horz" lIns="0" tIns="0" rIns="0" bIns="0" rtlCol="0">
            <a:normAutofit/>
          </a:bodyPr>
          <a:lstStyle/>
          <a:p>
            <a:pPr lvl="0"/>
            <a:r>
              <a:rPr lang="nb-NO" noProof="0" dirty="0" smtClean="0"/>
              <a:t>Klikk for å redigere tekststiler i malen</a:t>
            </a:r>
          </a:p>
          <a:p>
            <a:pPr lvl="1"/>
            <a:r>
              <a:rPr lang="nb-NO" noProof="0" dirty="0" smtClean="0"/>
              <a:t>Andre nivå</a:t>
            </a:r>
          </a:p>
          <a:p>
            <a:pPr lvl="2"/>
            <a:r>
              <a:rPr lang="nb-NO" noProof="0" dirty="0" smtClean="0"/>
              <a:t>Tredje nivå</a:t>
            </a:r>
          </a:p>
          <a:p>
            <a:pPr lvl="3"/>
            <a:r>
              <a:rPr lang="nb-NO" noProof="0" dirty="0" smtClean="0"/>
              <a:t>Fjerne nivå</a:t>
            </a:r>
          </a:p>
          <a:p>
            <a:pPr lvl="4"/>
            <a:r>
              <a:rPr lang="nb-NO" noProof="0" dirty="0" smtClean="0"/>
              <a:t>Femte nivå</a:t>
            </a:r>
          </a:p>
        </p:txBody>
      </p:sp>
      <p:sp>
        <p:nvSpPr>
          <p:cNvPr id="4" name="Plassholder for dato 3"/>
          <p:cNvSpPr>
            <a:spLocks noGrp="1"/>
          </p:cNvSpPr>
          <p:nvPr>
            <p:ph type="dt" sz="half" idx="2"/>
          </p:nvPr>
        </p:nvSpPr>
        <p:spPr>
          <a:xfrm>
            <a:off x="1002636" y="6314341"/>
            <a:ext cx="840870" cy="211797"/>
          </a:xfrm>
          <a:prstGeom prst="rect">
            <a:avLst/>
          </a:prstGeom>
        </p:spPr>
        <p:txBody>
          <a:bodyPr vert="horz" lIns="0" tIns="0" rIns="0" bIns="0" rtlCol="0" anchor="t"/>
          <a:lstStyle>
            <a:lvl1pPr algn="l">
              <a:defRPr sz="1200">
                <a:solidFill>
                  <a:schemeClr val="bg1"/>
                </a:solidFill>
              </a:defRPr>
            </a:lvl1pPr>
          </a:lstStyle>
          <a:p>
            <a:fld id="{143BC1B6-D880-4D6A-9945-81D5458B125C}" type="datetimeFigureOut">
              <a:rPr lang="nb-NO" smtClean="0">
                <a:solidFill>
                  <a:prstClr val="white"/>
                </a:solidFill>
              </a:rPr>
              <a:pPr/>
              <a:t>01.02.2017</a:t>
            </a:fld>
            <a:endParaRPr lang="nb-NO" dirty="0">
              <a:solidFill>
                <a:prstClr val="white"/>
              </a:solidFill>
            </a:endParaRPr>
          </a:p>
        </p:txBody>
      </p:sp>
      <p:sp>
        <p:nvSpPr>
          <p:cNvPr id="5" name="Plassholder for bunntekst 4"/>
          <p:cNvSpPr>
            <a:spLocks noGrp="1"/>
          </p:cNvSpPr>
          <p:nvPr>
            <p:ph type="ftr" sz="quarter" idx="3"/>
          </p:nvPr>
        </p:nvSpPr>
        <p:spPr>
          <a:xfrm>
            <a:off x="1978559" y="6314341"/>
            <a:ext cx="6752507" cy="211797"/>
          </a:xfrm>
          <a:prstGeom prst="rect">
            <a:avLst/>
          </a:prstGeom>
        </p:spPr>
        <p:txBody>
          <a:bodyPr vert="horz" lIns="0" tIns="0" rIns="0" bIns="0" rtlCol="0" anchor="t"/>
          <a:lstStyle>
            <a:lvl1pPr algn="l">
              <a:defRPr sz="1200">
                <a:solidFill>
                  <a:schemeClr val="bg1"/>
                </a:solidFill>
              </a:defRPr>
            </a:lvl1pPr>
          </a:lstStyle>
          <a:p>
            <a:endParaRPr lang="nb-NO" dirty="0">
              <a:solidFill>
                <a:prstClr val="white"/>
              </a:solidFill>
            </a:endParaRPr>
          </a:p>
        </p:txBody>
      </p:sp>
      <p:sp>
        <p:nvSpPr>
          <p:cNvPr id="6" name="Plassholder for lysbildenummer 5"/>
          <p:cNvSpPr>
            <a:spLocks noGrp="1"/>
          </p:cNvSpPr>
          <p:nvPr>
            <p:ph type="sldNum" sz="quarter" idx="4"/>
          </p:nvPr>
        </p:nvSpPr>
        <p:spPr>
          <a:xfrm>
            <a:off x="8739877" y="6314341"/>
            <a:ext cx="531390" cy="211797"/>
          </a:xfrm>
          <a:prstGeom prst="rect">
            <a:avLst/>
          </a:prstGeom>
        </p:spPr>
        <p:txBody>
          <a:bodyPr vert="horz" lIns="0" tIns="0" rIns="0" bIns="0" rtlCol="0" anchor="t"/>
          <a:lstStyle>
            <a:lvl1pPr algn="r">
              <a:defRPr sz="1200">
                <a:solidFill>
                  <a:schemeClr val="bg1"/>
                </a:solidFill>
              </a:defRPr>
            </a:lvl1pPr>
          </a:lstStyle>
          <a:p>
            <a:fld id="{742F53CA-A309-4DDD-9D46-9D83EB626DC7}" type="slidenum">
              <a:rPr lang="nb-NO" smtClean="0">
                <a:solidFill>
                  <a:prstClr val="white"/>
                </a:solidFill>
              </a:rPr>
              <a:pPr/>
              <a:t>‹#›</a:t>
            </a:fld>
            <a:endParaRPr lang="nb-NO" dirty="0">
              <a:solidFill>
                <a:prstClr val="white"/>
              </a:solidFill>
            </a:endParaRPr>
          </a:p>
        </p:txBody>
      </p:sp>
      <p:sp>
        <p:nvSpPr>
          <p:cNvPr id="10" name="tittelRamme" hidden="1"/>
          <p:cNvSpPr txBox="1"/>
          <p:nvPr/>
        </p:nvSpPr>
        <p:spPr>
          <a:xfrm>
            <a:off x="1012764" y="1702585"/>
            <a:ext cx="4608074" cy="3455956"/>
          </a:xfrm>
          <a:prstGeom prst="rect">
            <a:avLst/>
          </a:prstGeom>
          <a:solidFill>
            <a:schemeClr val="bg1">
              <a:alpha val="0"/>
            </a:schemeClr>
          </a:solidFill>
        </p:spPr>
        <p:txBody>
          <a:bodyPr wrap="none" lIns="0" tIns="0" rIns="0" bIns="0" rtlCol="0" anchor="t" anchorCtr="0">
            <a:noAutofit/>
          </a:bodyPr>
          <a:lstStyle/>
          <a:p>
            <a:pPr algn="ctr"/>
            <a:endParaRPr lang="nb-NO" sz="100" b="1" dirty="0">
              <a:solidFill>
                <a:prstClr val="white"/>
              </a:solidFill>
            </a:endParaRPr>
          </a:p>
        </p:txBody>
      </p:sp>
      <p:sp>
        <p:nvSpPr>
          <p:cNvPr id="14" name="Rektangel 13"/>
          <p:cNvSpPr/>
          <p:nvPr userDrawn="1"/>
        </p:nvSpPr>
        <p:spPr>
          <a:xfrm>
            <a:off x="0" y="0"/>
            <a:ext cx="12195175" cy="6859588"/>
          </a:xfrm>
          <a:prstGeom prst="rect">
            <a:avLst/>
          </a:prstGeom>
          <a:noFill/>
          <a:ln w="254000">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prstClr val="white"/>
              </a:solidFill>
            </a:endParaRPr>
          </a:p>
        </p:txBody>
      </p:sp>
    </p:spTree>
    <p:extLst>
      <p:ext uri="{BB962C8B-B14F-4D97-AF65-F5344CB8AC3E}">
        <p14:creationId xmlns:p14="http://schemas.microsoft.com/office/powerpoint/2010/main" val="123008570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483" rtl="0" eaLnBrk="1" latinLnBrk="0" hangingPunct="1">
        <a:spcBef>
          <a:spcPct val="0"/>
        </a:spcBef>
        <a:buNone/>
        <a:defRPr sz="3200" b="1" kern="1200" cap="all" baseline="0">
          <a:solidFill>
            <a:schemeClr val="bg1"/>
          </a:solidFill>
          <a:latin typeface="+mj-lt"/>
          <a:ea typeface="+mj-ea"/>
          <a:cs typeface="+mj-cs"/>
        </a:defRPr>
      </a:lvl1pPr>
    </p:titleStyle>
    <p:bodyStyle>
      <a:lvl1pPr marL="139234" indent="-139234"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1pPr>
      <a:lvl2pPr marL="342714" indent="-155170" algn="l" defTabSz="914483" rtl="0" eaLnBrk="1" latinLnBrk="0" hangingPunct="1">
        <a:lnSpc>
          <a:spcPct val="100000"/>
        </a:lnSpc>
        <a:spcBef>
          <a:spcPts val="0"/>
        </a:spcBef>
        <a:buClr>
          <a:srgbClr val="D90000"/>
        </a:buClr>
        <a:buFont typeface="Wingdings" panose="05000000000000000000" pitchFamily="2" charset="2"/>
        <a:buChar char="§"/>
        <a:defRPr sz="2000" kern="1200">
          <a:solidFill>
            <a:schemeClr val="bg1"/>
          </a:solidFill>
          <a:latin typeface="+mn-lt"/>
          <a:ea typeface="+mn-ea"/>
          <a:cs typeface="+mn-cs"/>
        </a:defRPr>
      </a:lvl2pPr>
      <a:lvl3pPr marL="524675" indent="-144007" algn="l" defTabSz="914483" rtl="0" eaLnBrk="1" latinLnBrk="0" hangingPunct="1">
        <a:lnSpc>
          <a:spcPct val="100000"/>
        </a:lnSpc>
        <a:spcBef>
          <a:spcPts val="0"/>
        </a:spcBef>
        <a:buClr>
          <a:srgbClr val="D90000"/>
        </a:buClr>
        <a:buFont typeface="Wingdings" panose="05000000000000000000" pitchFamily="2" charset="2"/>
        <a:buChar char="§"/>
        <a:defRPr sz="2000" kern="1200">
          <a:solidFill>
            <a:schemeClr val="bg1"/>
          </a:solidFill>
          <a:latin typeface="+mn-lt"/>
          <a:ea typeface="+mn-ea"/>
          <a:cs typeface="+mn-cs"/>
        </a:defRPr>
      </a:lvl3pPr>
      <a:lvl4pPr marL="717801" indent="-149588"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4pPr>
      <a:lvl5pPr marL="922089" indent="-166334" algn="l" defTabSz="914483" rtl="0" eaLnBrk="1" latinLnBrk="0" hangingPunct="1">
        <a:lnSpc>
          <a:spcPct val="100000"/>
        </a:lnSpc>
        <a:spcBef>
          <a:spcPts val="0"/>
        </a:spcBef>
        <a:buClr>
          <a:srgbClr val="D90000"/>
        </a:buClr>
        <a:buFont typeface="Wingdings" pitchFamily="2" charset="2"/>
        <a:buChar char="§"/>
        <a:defRPr sz="2000" kern="1200">
          <a:solidFill>
            <a:schemeClr val="bg1"/>
          </a:solidFill>
          <a:latin typeface="+mn-lt"/>
          <a:ea typeface="+mn-ea"/>
          <a:cs typeface="+mn-cs"/>
        </a:defRPr>
      </a:lvl5pPr>
      <a:lvl6pPr marL="2514829"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1"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2"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4"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83" rtl="0" eaLnBrk="1" latinLnBrk="0" hangingPunct="1">
        <a:defRPr sz="1800" kern="1200">
          <a:solidFill>
            <a:schemeClr val="tx1"/>
          </a:solidFill>
          <a:latin typeface="+mn-lt"/>
          <a:ea typeface="+mn-ea"/>
          <a:cs typeface="+mn-cs"/>
        </a:defRPr>
      </a:lvl1pPr>
      <a:lvl2pPr marL="457242" algn="l" defTabSz="914483" rtl="0" eaLnBrk="1" latinLnBrk="0" hangingPunct="1">
        <a:defRPr sz="1800" kern="1200">
          <a:solidFill>
            <a:schemeClr val="tx1"/>
          </a:solidFill>
          <a:latin typeface="+mn-lt"/>
          <a:ea typeface="+mn-ea"/>
          <a:cs typeface="+mn-cs"/>
        </a:defRPr>
      </a:lvl2pPr>
      <a:lvl3pPr marL="914483" algn="l" defTabSz="914483" rtl="0" eaLnBrk="1" latinLnBrk="0" hangingPunct="1">
        <a:defRPr sz="1800" kern="1200">
          <a:solidFill>
            <a:schemeClr val="tx1"/>
          </a:solidFill>
          <a:latin typeface="+mn-lt"/>
          <a:ea typeface="+mn-ea"/>
          <a:cs typeface="+mn-cs"/>
        </a:defRPr>
      </a:lvl3pPr>
      <a:lvl4pPr marL="1371725" algn="l" defTabSz="914483" rtl="0" eaLnBrk="1" latinLnBrk="0" hangingPunct="1">
        <a:defRPr sz="1800" kern="1200">
          <a:solidFill>
            <a:schemeClr val="tx1"/>
          </a:solidFill>
          <a:latin typeface="+mn-lt"/>
          <a:ea typeface="+mn-ea"/>
          <a:cs typeface="+mn-cs"/>
        </a:defRPr>
      </a:lvl4pPr>
      <a:lvl5pPr marL="1828966" algn="l" defTabSz="914483" rtl="0" eaLnBrk="1" latinLnBrk="0" hangingPunct="1">
        <a:defRPr sz="1800" kern="1200">
          <a:solidFill>
            <a:schemeClr val="tx1"/>
          </a:solidFill>
          <a:latin typeface="+mn-lt"/>
          <a:ea typeface="+mn-ea"/>
          <a:cs typeface="+mn-cs"/>
        </a:defRPr>
      </a:lvl5pPr>
      <a:lvl6pPr marL="2286208" algn="l" defTabSz="914483" rtl="0" eaLnBrk="1" latinLnBrk="0" hangingPunct="1">
        <a:defRPr sz="1800" kern="1200">
          <a:solidFill>
            <a:schemeClr val="tx1"/>
          </a:solidFill>
          <a:latin typeface="+mn-lt"/>
          <a:ea typeface="+mn-ea"/>
          <a:cs typeface="+mn-cs"/>
        </a:defRPr>
      </a:lvl6pPr>
      <a:lvl7pPr marL="2743450" algn="l" defTabSz="914483" rtl="0" eaLnBrk="1" latinLnBrk="0" hangingPunct="1">
        <a:defRPr sz="1800" kern="1200">
          <a:solidFill>
            <a:schemeClr val="tx1"/>
          </a:solidFill>
          <a:latin typeface="+mn-lt"/>
          <a:ea typeface="+mn-ea"/>
          <a:cs typeface="+mn-cs"/>
        </a:defRPr>
      </a:lvl7pPr>
      <a:lvl8pPr marL="3200691" algn="l" defTabSz="914483" rtl="0" eaLnBrk="1" latinLnBrk="0" hangingPunct="1">
        <a:defRPr sz="1800" kern="1200">
          <a:solidFill>
            <a:schemeClr val="tx1"/>
          </a:solidFill>
          <a:latin typeface="+mn-lt"/>
          <a:ea typeface="+mn-ea"/>
          <a:cs typeface="+mn-cs"/>
        </a:defRPr>
      </a:lvl8pPr>
      <a:lvl9pPr marL="3657933" algn="l" defTabSz="91448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759" y="274701"/>
            <a:ext cx="10975658" cy="1143265"/>
          </a:xfrm>
          <a:prstGeom prst="rect">
            <a:avLst/>
          </a:prstGeom>
        </p:spPr>
        <p:txBody>
          <a:bodyPr vert="horz" lIns="91440" tIns="45720" rIns="91440" bIns="45720" rtlCol="0" anchor="ctr">
            <a:normAutofit/>
          </a:bodyPr>
          <a:lstStyle/>
          <a:p>
            <a:r>
              <a:rPr lang="nb-NO" smtClean="0"/>
              <a:t>Click to edit Master title style</a:t>
            </a:r>
            <a:endParaRPr lang="en-US"/>
          </a:p>
        </p:txBody>
      </p:sp>
      <p:sp>
        <p:nvSpPr>
          <p:cNvPr id="3" name="Text Placeholder 2"/>
          <p:cNvSpPr>
            <a:spLocks noGrp="1"/>
          </p:cNvSpPr>
          <p:nvPr>
            <p:ph type="body" idx="1"/>
          </p:nvPr>
        </p:nvSpPr>
        <p:spPr>
          <a:xfrm>
            <a:off x="609759" y="1600572"/>
            <a:ext cx="10975658" cy="4527011"/>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2"/>
          </p:nvPr>
        </p:nvSpPr>
        <p:spPr>
          <a:xfrm>
            <a:off x="609759" y="6357823"/>
            <a:ext cx="2845541"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91"/>
            <a:fld id="{30D7DFD4-384E-694F-93C2-E160B8FB3EF6}" type="datetimeFigureOut">
              <a:rPr lang="en-US" smtClean="0">
                <a:solidFill>
                  <a:prstClr val="black">
                    <a:tint val="75000"/>
                  </a:prstClr>
                </a:solidFill>
              </a:rPr>
              <a:pPr defTabSz="457291"/>
              <a:t>2/1/2017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6685" y="6357823"/>
            <a:ext cx="3861805"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91"/>
            <a:endParaRPr lang="en-US" dirty="0">
              <a:solidFill>
                <a:prstClr val="black">
                  <a:tint val="75000"/>
                </a:prstClr>
              </a:solidFill>
            </a:endParaRPr>
          </a:p>
        </p:txBody>
      </p:sp>
      <p:sp>
        <p:nvSpPr>
          <p:cNvPr id="6" name="Slide Number Placeholder 5"/>
          <p:cNvSpPr>
            <a:spLocks noGrp="1"/>
          </p:cNvSpPr>
          <p:nvPr>
            <p:ph type="sldNum" sz="quarter" idx="4"/>
          </p:nvPr>
        </p:nvSpPr>
        <p:spPr>
          <a:xfrm>
            <a:off x="8739875" y="6357823"/>
            <a:ext cx="2845541"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91"/>
            <a:fld id="{FA8E1FDF-17B2-F741-AE76-02E85197280C}" type="slidenum">
              <a:rPr lang="en-US" smtClean="0">
                <a:solidFill>
                  <a:prstClr val="black">
                    <a:tint val="75000"/>
                  </a:prstClr>
                </a:solidFill>
              </a:rPr>
              <a:pPr defTabSz="457291"/>
              <a:t>‹#›</a:t>
            </a:fld>
            <a:endParaRPr lang="en-US" dirty="0">
              <a:solidFill>
                <a:prstClr val="black">
                  <a:tint val="75000"/>
                </a:prstClr>
              </a:solidFill>
            </a:endParaRPr>
          </a:p>
        </p:txBody>
      </p:sp>
    </p:spTree>
    <p:extLst>
      <p:ext uri="{BB962C8B-B14F-4D97-AF65-F5344CB8AC3E}">
        <p14:creationId xmlns:p14="http://schemas.microsoft.com/office/powerpoint/2010/main" val="351551702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457291" rtl="0" eaLnBrk="1" latinLnBrk="0" hangingPunct="1">
        <a:spcBef>
          <a:spcPct val="0"/>
        </a:spcBef>
        <a:buNone/>
        <a:defRPr sz="4401" kern="1200">
          <a:solidFill>
            <a:schemeClr val="tx1"/>
          </a:solidFill>
          <a:latin typeface="+mj-lt"/>
          <a:ea typeface="+mj-ea"/>
          <a:cs typeface="+mj-cs"/>
        </a:defRPr>
      </a:lvl1pPr>
    </p:titleStyle>
    <p:bodyStyle>
      <a:lvl1pPr marL="342969" indent="-342969" algn="l" defTabSz="457291" rtl="0" eaLnBrk="1" latinLnBrk="0" hangingPunct="1">
        <a:spcBef>
          <a:spcPct val="20000"/>
        </a:spcBef>
        <a:buFont typeface="Arial"/>
        <a:buChar char="•"/>
        <a:defRPr sz="3201" kern="1200">
          <a:solidFill>
            <a:schemeClr val="tx1"/>
          </a:solidFill>
          <a:latin typeface="+mn-lt"/>
          <a:ea typeface="+mn-ea"/>
          <a:cs typeface="+mn-cs"/>
        </a:defRPr>
      </a:lvl1pPr>
      <a:lvl2pPr marL="743099" indent="-285807" algn="l" defTabSz="457291" rtl="0" eaLnBrk="1" latinLnBrk="0" hangingPunct="1">
        <a:spcBef>
          <a:spcPct val="20000"/>
        </a:spcBef>
        <a:buFont typeface="Arial"/>
        <a:buChar char="–"/>
        <a:defRPr sz="2801" kern="1200">
          <a:solidFill>
            <a:schemeClr val="tx1"/>
          </a:solidFill>
          <a:latin typeface="+mn-lt"/>
          <a:ea typeface="+mn-ea"/>
          <a:cs typeface="+mn-cs"/>
        </a:defRPr>
      </a:lvl2pPr>
      <a:lvl3pPr marL="1143229" indent="-228646" algn="l" defTabSz="457291" rtl="0" eaLnBrk="1" latinLnBrk="0" hangingPunct="1">
        <a:spcBef>
          <a:spcPct val="20000"/>
        </a:spcBef>
        <a:buFont typeface="Arial"/>
        <a:buChar char="•"/>
        <a:defRPr sz="2400" kern="1200">
          <a:solidFill>
            <a:schemeClr val="tx1"/>
          </a:solidFill>
          <a:latin typeface="+mn-lt"/>
          <a:ea typeface="+mn-ea"/>
          <a:cs typeface="+mn-cs"/>
        </a:defRPr>
      </a:lvl3pPr>
      <a:lvl4pPr marL="1600520" indent="-228646" algn="l" defTabSz="457291" rtl="0" eaLnBrk="1" latinLnBrk="0" hangingPunct="1">
        <a:spcBef>
          <a:spcPct val="20000"/>
        </a:spcBef>
        <a:buFont typeface="Arial"/>
        <a:buChar char="–"/>
        <a:defRPr sz="2000" kern="1200">
          <a:solidFill>
            <a:schemeClr val="tx1"/>
          </a:solidFill>
          <a:latin typeface="+mn-lt"/>
          <a:ea typeface="+mn-ea"/>
          <a:cs typeface="+mn-cs"/>
        </a:defRPr>
      </a:lvl4pPr>
      <a:lvl5pPr marL="2057811" indent="-228646" algn="l" defTabSz="457291" rtl="0" eaLnBrk="1" latinLnBrk="0" hangingPunct="1">
        <a:spcBef>
          <a:spcPct val="20000"/>
        </a:spcBef>
        <a:buFont typeface="Arial"/>
        <a:buChar char="»"/>
        <a:defRPr sz="2000" kern="1200">
          <a:solidFill>
            <a:schemeClr val="tx1"/>
          </a:solidFill>
          <a:latin typeface="+mn-lt"/>
          <a:ea typeface="+mn-ea"/>
          <a:cs typeface="+mn-cs"/>
        </a:defRPr>
      </a:lvl5pPr>
      <a:lvl6pPr marL="2515103" indent="-228646" algn="l" defTabSz="457291" rtl="0" eaLnBrk="1" latinLnBrk="0" hangingPunct="1">
        <a:spcBef>
          <a:spcPct val="20000"/>
        </a:spcBef>
        <a:buFont typeface="Arial"/>
        <a:buChar char="•"/>
        <a:defRPr sz="2000" kern="1200">
          <a:solidFill>
            <a:schemeClr val="tx1"/>
          </a:solidFill>
          <a:latin typeface="+mn-lt"/>
          <a:ea typeface="+mn-ea"/>
          <a:cs typeface="+mn-cs"/>
        </a:defRPr>
      </a:lvl6pPr>
      <a:lvl7pPr marL="2972394" indent="-228646" algn="l" defTabSz="457291" rtl="0" eaLnBrk="1" latinLnBrk="0" hangingPunct="1">
        <a:spcBef>
          <a:spcPct val="20000"/>
        </a:spcBef>
        <a:buFont typeface="Arial"/>
        <a:buChar char="•"/>
        <a:defRPr sz="2000" kern="1200">
          <a:solidFill>
            <a:schemeClr val="tx1"/>
          </a:solidFill>
          <a:latin typeface="+mn-lt"/>
          <a:ea typeface="+mn-ea"/>
          <a:cs typeface="+mn-cs"/>
        </a:defRPr>
      </a:lvl7pPr>
      <a:lvl8pPr marL="3429686" indent="-228646" algn="l" defTabSz="457291" rtl="0" eaLnBrk="1" latinLnBrk="0" hangingPunct="1">
        <a:spcBef>
          <a:spcPct val="20000"/>
        </a:spcBef>
        <a:buFont typeface="Arial"/>
        <a:buChar char="•"/>
        <a:defRPr sz="2000" kern="1200">
          <a:solidFill>
            <a:schemeClr val="tx1"/>
          </a:solidFill>
          <a:latin typeface="+mn-lt"/>
          <a:ea typeface="+mn-ea"/>
          <a:cs typeface="+mn-cs"/>
        </a:defRPr>
      </a:lvl8pPr>
      <a:lvl9pPr marL="3886977" indent="-228646" algn="l" defTabSz="45729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91" rtl="0" eaLnBrk="1" latinLnBrk="0" hangingPunct="1">
        <a:defRPr sz="1800" kern="1200">
          <a:solidFill>
            <a:schemeClr val="tx1"/>
          </a:solidFill>
          <a:latin typeface="+mn-lt"/>
          <a:ea typeface="+mn-ea"/>
          <a:cs typeface="+mn-cs"/>
        </a:defRPr>
      </a:lvl1pPr>
      <a:lvl2pPr marL="457291" algn="l" defTabSz="457291" rtl="0" eaLnBrk="1" latinLnBrk="0" hangingPunct="1">
        <a:defRPr sz="1800" kern="1200">
          <a:solidFill>
            <a:schemeClr val="tx1"/>
          </a:solidFill>
          <a:latin typeface="+mn-lt"/>
          <a:ea typeface="+mn-ea"/>
          <a:cs typeface="+mn-cs"/>
        </a:defRPr>
      </a:lvl2pPr>
      <a:lvl3pPr marL="914583" algn="l" defTabSz="457291" rtl="0" eaLnBrk="1" latinLnBrk="0" hangingPunct="1">
        <a:defRPr sz="1800" kern="1200">
          <a:solidFill>
            <a:schemeClr val="tx1"/>
          </a:solidFill>
          <a:latin typeface="+mn-lt"/>
          <a:ea typeface="+mn-ea"/>
          <a:cs typeface="+mn-cs"/>
        </a:defRPr>
      </a:lvl3pPr>
      <a:lvl4pPr marL="1371874" algn="l" defTabSz="457291" rtl="0" eaLnBrk="1" latinLnBrk="0" hangingPunct="1">
        <a:defRPr sz="1800" kern="1200">
          <a:solidFill>
            <a:schemeClr val="tx1"/>
          </a:solidFill>
          <a:latin typeface="+mn-lt"/>
          <a:ea typeface="+mn-ea"/>
          <a:cs typeface="+mn-cs"/>
        </a:defRPr>
      </a:lvl4pPr>
      <a:lvl5pPr marL="1829166" algn="l" defTabSz="457291" rtl="0" eaLnBrk="1" latinLnBrk="0" hangingPunct="1">
        <a:defRPr sz="1800" kern="1200">
          <a:solidFill>
            <a:schemeClr val="tx1"/>
          </a:solidFill>
          <a:latin typeface="+mn-lt"/>
          <a:ea typeface="+mn-ea"/>
          <a:cs typeface="+mn-cs"/>
        </a:defRPr>
      </a:lvl5pPr>
      <a:lvl6pPr marL="2286457" algn="l" defTabSz="457291" rtl="0" eaLnBrk="1" latinLnBrk="0" hangingPunct="1">
        <a:defRPr sz="1800" kern="1200">
          <a:solidFill>
            <a:schemeClr val="tx1"/>
          </a:solidFill>
          <a:latin typeface="+mn-lt"/>
          <a:ea typeface="+mn-ea"/>
          <a:cs typeface="+mn-cs"/>
        </a:defRPr>
      </a:lvl6pPr>
      <a:lvl7pPr marL="2743749" algn="l" defTabSz="457291" rtl="0" eaLnBrk="1" latinLnBrk="0" hangingPunct="1">
        <a:defRPr sz="1800" kern="1200">
          <a:solidFill>
            <a:schemeClr val="tx1"/>
          </a:solidFill>
          <a:latin typeface="+mn-lt"/>
          <a:ea typeface="+mn-ea"/>
          <a:cs typeface="+mn-cs"/>
        </a:defRPr>
      </a:lvl7pPr>
      <a:lvl8pPr marL="3201040" algn="l" defTabSz="457291" rtl="0" eaLnBrk="1" latinLnBrk="0" hangingPunct="1">
        <a:defRPr sz="1800" kern="1200">
          <a:solidFill>
            <a:schemeClr val="tx1"/>
          </a:solidFill>
          <a:latin typeface="+mn-lt"/>
          <a:ea typeface="+mn-ea"/>
          <a:cs typeface="+mn-cs"/>
        </a:defRPr>
      </a:lvl8pPr>
      <a:lvl9pPr marL="3658332" algn="l" defTabSz="45729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4.e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1.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2.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3.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4.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8.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38.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pn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ctrTitle"/>
          </p:nvPr>
        </p:nvSpPr>
        <p:spPr/>
        <p:txBody>
          <a:bodyPr/>
          <a:lstStyle/>
          <a:p>
            <a:r>
              <a:rPr lang="nb-NO" dirty="0" err="1" smtClean="0"/>
              <a:t>FrUkostmøte</a:t>
            </a:r>
            <a:r>
              <a:rPr lang="nb-NO" dirty="0" smtClean="0"/>
              <a:t>	</a:t>
            </a:r>
            <a:endParaRPr lang="nb-NO" dirty="0"/>
          </a:p>
        </p:txBody>
      </p:sp>
      <p:sp>
        <p:nvSpPr>
          <p:cNvPr id="8" name="Plassholder for tekst 7"/>
          <p:cNvSpPr>
            <a:spLocks noGrp="1"/>
          </p:cNvSpPr>
          <p:nvPr>
            <p:ph type="body" sz="quarter" idx="11"/>
          </p:nvPr>
        </p:nvSpPr>
        <p:spPr/>
        <p:txBody>
          <a:bodyPr/>
          <a:lstStyle/>
          <a:p>
            <a:pPr marL="0" indent="0">
              <a:buNone/>
            </a:pPr>
            <a:r>
              <a:rPr lang="nb-NO" dirty="0" smtClean="0"/>
              <a:t>Stord Hotell 2.februar 2017</a:t>
            </a:r>
            <a:endParaRPr lang="nb-NO" dirty="0"/>
          </a:p>
        </p:txBody>
      </p:sp>
      <p:sp>
        <p:nvSpPr>
          <p:cNvPr id="9" name="Plassholder for tekst 8"/>
          <p:cNvSpPr>
            <a:spLocks noGrp="1"/>
          </p:cNvSpPr>
          <p:nvPr>
            <p:ph type="body" sz="quarter" idx="12"/>
          </p:nvPr>
        </p:nvSpPr>
        <p:spPr/>
        <p:txBody>
          <a:bodyPr/>
          <a:lstStyle/>
          <a:p>
            <a:r>
              <a:rPr lang="nb-NO" sz="10000" dirty="0" smtClean="0"/>
              <a:t>PS!</a:t>
            </a:r>
            <a:endParaRPr lang="nb-NO" sz="10000" dirty="0"/>
          </a:p>
        </p:txBody>
      </p:sp>
    </p:spTree>
    <p:extLst>
      <p:ext uri="{BB962C8B-B14F-4D97-AF65-F5344CB8AC3E}">
        <p14:creationId xmlns:p14="http://schemas.microsoft.com/office/powerpoint/2010/main" val="133239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2"/>
          <p:cNvSpPr txBox="1">
            <a:spLocks/>
          </p:cNvSpPr>
          <p:nvPr/>
        </p:nvSpPr>
        <p:spPr>
          <a:xfrm>
            <a:off x="2425179" y="981522"/>
            <a:ext cx="8424936" cy="3672408"/>
          </a:xfrm>
          <a:prstGeom prst="rect">
            <a:avLst/>
          </a:prstGeom>
        </p:spPr>
        <p:txBody>
          <a:bodyPr>
            <a:noAutofit/>
          </a:bodyPr>
          <a:lstStyle>
            <a:lvl1pPr marL="139234" indent="-139234" algn="l" defTabSz="914483" rtl="0" eaLnBrk="1" latinLnBrk="0" hangingPunct="1">
              <a:lnSpc>
                <a:spcPct val="130000"/>
              </a:lnSpc>
              <a:spcBef>
                <a:spcPts val="703"/>
              </a:spcBef>
              <a:buClr>
                <a:srgbClr val="D90000"/>
              </a:buClr>
              <a:buFont typeface="Wingdings" pitchFamily="2" charset="2"/>
              <a:buChar char="§"/>
              <a:defRPr sz="1600" kern="1200">
                <a:solidFill>
                  <a:schemeClr val="tx1"/>
                </a:solidFill>
                <a:latin typeface="+mn-lt"/>
                <a:ea typeface="+mn-ea"/>
                <a:cs typeface="+mn-cs"/>
              </a:defRPr>
            </a:lvl1pPr>
            <a:lvl2pPr marL="342714" indent="-155170" algn="l" defTabSz="914483" rtl="0" eaLnBrk="1" latinLnBrk="0" hangingPunct="1">
              <a:lnSpc>
                <a:spcPct val="130000"/>
              </a:lnSpc>
              <a:spcBef>
                <a:spcPts val="0"/>
              </a:spcBef>
              <a:buClr>
                <a:srgbClr val="D90000"/>
              </a:buClr>
              <a:buFont typeface="Lucida Grande"/>
              <a:buChar char="-"/>
              <a:defRPr sz="1400" kern="1200">
                <a:solidFill>
                  <a:schemeClr val="tx1"/>
                </a:solidFill>
                <a:latin typeface="+mn-lt"/>
                <a:ea typeface="+mn-ea"/>
                <a:cs typeface="+mn-cs"/>
              </a:defRPr>
            </a:lvl2pPr>
            <a:lvl3pPr marL="524675" indent="-144007" algn="l" defTabSz="914483" rtl="0" eaLnBrk="1" latinLnBrk="0" hangingPunct="1">
              <a:lnSpc>
                <a:spcPct val="130000"/>
              </a:lnSpc>
              <a:spcBef>
                <a:spcPts val="0"/>
              </a:spcBef>
              <a:buClr>
                <a:srgbClr val="D90000"/>
              </a:buClr>
              <a:buFont typeface="Arial"/>
              <a:buChar char="•"/>
              <a:defRPr sz="1200" kern="1200">
                <a:solidFill>
                  <a:schemeClr val="tx1"/>
                </a:solidFill>
                <a:latin typeface="+mn-lt"/>
                <a:ea typeface="+mn-ea"/>
                <a:cs typeface="+mn-cs"/>
              </a:defRPr>
            </a:lvl3pPr>
            <a:lvl4pPr marL="717801" indent="-149588" algn="l" defTabSz="914483" rtl="0" eaLnBrk="1" latinLnBrk="0" hangingPunct="1">
              <a:spcBef>
                <a:spcPts val="0"/>
              </a:spcBef>
              <a:buClr>
                <a:srgbClr val="D90000"/>
              </a:buClr>
              <a:buFont typeface="Wingdings" pitchFamily="2" charset="2"/>
              <a:buChar char="§"/>
              <a:defRPr sz="1600" kern="1200">
                <a:solidFill>
                  <a:schemeClr val="tx1"/>
                </a:solidFill>
                <a:latin typeface="+mn-lt"/>
                <a:ea typeface="+mn-ea"/>
                <a:cs typeface="+mn-cs"/>
              </a:defRPr>
            </a:lvl4pPr>
            <a:lvl5pPr marL="922089" indent="-166334" algn="l" defTabSz="914483" rtl="0" eaLnBrk="1" latinLnBrk="0" hangingPunct="1">
              <a:spcBef>
                <a:spcPts val="0"/>
              </a:spcBef>
              <a:buClr>
                <a:srgbClr val="D90000"/>
              </a:buClr>
              <a:buFont typeface="Wingdings" pitchFamily="2" charset="2"/>
              <a:buChar char="§"/>
              <a:defRPr sz="1600" kern="1200">
                <a:solidFill>
                  <a:schemeClr val="tx1"/>
                </a:solidFill>
                <a:latin typeface="+mn-lt"/>
                <a:ea typeface="+mn-ea"/>
                <a:cs typeface="+mn-cs"/>
              </a:defRPr>
            </a:lvl5pPr>
            <a:lvl6pPr marL="2514829"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1"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2"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4" indent="-228621" algn="l" defTabSz="91448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nb-NO" dirty="0">
              <a:solidFill>
                <a:prstClr val="black"/>
              </a:solidFill>
            </a:endParaRPr>
          </a:p>
          <a:p>
            <a:pPr marL="0" indent="0">
              <a:buNone/>
            </a:pPr>
            <a:r>
              <a:rPr lang="nb-NO" dirty="0">
                <a:solidFill>
                  <a:prstClr val="white"/>
                </a:solidFill>
              </a:rPr>
              <a:t>08.30-08.35: </a:t>
            </a:r>
            <a:r>
              <a:rPr lang="nb-NO" dirty="0" smtClean="0">
                <a:solidFill>
                  <a:prstClr val="white"/>
                </a:solidFill>
              </a:rPr>
              <a:t> </a:t>
            </a:r>
            <a:r>
              <a:rPr lang="nb-NO" b="1" i="1" dirty="0" smtClean="0">
                <a:solidFill>
                  <a:prstClr val="white"/>
                </a:solidFill>
              </a:rPr>
              <a:t>Velkommen</a:t>
            </a:r>
            <a:r>
              <a:rPr lang="nb-NO" dirty="0" smtClean="0">
                <a:solidFill>
                  <a:prstClr val="white"/>
                </a:solidFill>
              </a:rPr>
              <a:t> ved Jan Arild Nesse, Regiondirektør </a:t>
            </a:r>
            <a:r>
              <a:rPr lang="nb-NO" dirty="0" err="1" smtClean="0">
                <a:solidFill>
                  <a:prstClr val="white"/>
                </a:solidFill>
              </a:rPr>
              <a:t>bedriftsmarknad</a:t>
            </a:r>
            <a:r>
              <a:rPr lang="nb-NO" dirty="0" smtClean="0">
                <a:solidFill>
                  <a:prstClr val="white"/>
                </a:solidFill>
              </a:rPr>
              <a:t> </a:t>
            </a:r>
            <a:r>
              <a:rPr lang="nb-NO" dirty="0">
                <a:solidFill>
                  <a:prstClr val="white"/>
                </a:solidFill>
              </a:rPr>
              <a:t>Sunnhordland og </a:t>
            </a:r>
            <a:r>
              <a:rPr lang="nb-NO" dirty="0" smtClean="0">
                <a:solidFill>
                  <a:prstClr val="white"/>
                </a:solidFill>
              </a:rPr>
              <a:t>Haugalandet, Sparebanken Vest </a:t>
            </a:r>
            <a:endParaRPr lang="nb-NO" dirty="0">
              <a:solidFill>
                <a:prstClr val="white"/>
              </a:solidFill>
            </a:endParaRPr>
          </a:p>
          <a:p>
            <a:pPr marL="0" indent="0">
              <a:buNone/>
            </a:pPr>
            <a:endParaRPr lang="nb-NO" dirty="0">
              <a:solidFill>
                <a:prstClr val="white"/>
              </a:solidFill>
            </a:endParaRPr>
          </a:p>
          <a:p>
            <a:pPr marL="0" indent="0">
              <a:buNone/>
            </a:pPr>
            <a:r>
              <a:rPr lang="nb-NO" dirty="0" smtClean="0">
                <a:solidFill>
                  <a:prstClr val="white"/>
                </a:solidFill>
              </a:rPr>
              <a:t>08.35-09.00:  </a:t>
            </a:r>
            <a:r>
              <a:rPr lang="nb-NO" b="1" i="1" dirty="0" smtClean="0">
                <a:solidFill>
                  <a:prstClr val="white"/>
                </a:solidFill>
              </a:rPr>
              <a:t>Vestlandsindeksen</a:t>
            </a:r>
            <a:r>
              <a:rPr lang="nb-NO" dirty="0" smtClean="0">
                <a:solidFill>
                  <a:prstClr val="white"/>
                </a:solidFill>
              </a:rPr>
              <a:t> </a:t>
            </a:r>
            <a:r>
              <a:rPr lang="nb-NO" dirty="0">
                <a:solidFill>
                  <a:prstClr val="white"/>
                </a:solidFill>
              </a:rPr>
              <a:t>ved Ragnhild Janbu Fresvik, </a:t>
            </a:r>
            <a:r>
              <a:rPr lang="nb-NO" dirty="0" smtClean="0">
                <a:solidFill>
                  <a:prstClr val="white"/>
                </a:solidFill>
              </a:rPr>
              <a:t>Konserndirektør </a:t>
            </a:r>
            <a:r>
              <a:rPr lang="nb-NO" dirty="0">
                <a:solidFill>
                  <a:prstClr val="white"/>
                </a:solidFill>
              </a:rPr>
              <a:t>Sparebanken </a:t>
            </a:r>
            <a:r>
              <a:rPr lang="nb-NO" dirty="0" smtClean="0">
                <a:solidFill>
                  <a:prstClr val="white"/>
                </a:solidFill>
              </a:rPr>
              <a:t>Vest</a:t>
            </a:r>
          </a:p>
          <a:p>
            <a:pPr marL="0" indent="0">
              <a:buNone/>
            </a:pPr>
            <a:endParaRPr lang="nb-NO" dirty="0">
              <a:solidFill>
                <a:prstClr val="white"/>
              </a:solidFill>
            </a:endParaRPr>
          </a:p>
          <a:p>
            <a:pPr marL="0" indent="0">
              <a:buNone/>
            </a:pPr>
            <a:r>
              <a:rPr lang="nb-NO" dirty="0" smtClean="0">
                <a:solidFill>
                  <a:prstClr val="white"/>
                </a:solidFill>
              </a:rPr>
              <a:t>09.00-09.45:  </a:t>
            </a:r>
            <a:r>
              <a:rPr lang="nb-NO" b="1" i="1" dirty="0" smtClean="0">
                <a:solidFill>
                  <a:prstClr val="white"/>
                </a:solidFill>
              </a:rPr>
              <a:t>Omstilling </a:t>
            </a:r>
            <a:r>
              <a:rPr lang="nb-NO" b="1" i="1" dirty="0">
                <a:solidFill>
                  <a:prstClr val="white"/>
                </a:solidFill>
              </a:rPr>
              <a:t>på Vestlandet i historisk perspektiv </a:t>
            </a:r>
            <a:r>
              <a:rPr lang="nb-NO" i="1" dirty="0">
                <a:solidFill>
                  <a:prstClr val="white"/>
                </a:solidFill>
              </a:rPr>
              <a:t>ved Professor Dr. </a:t>
            </a:r>
            <a:r>
              <a:rPr lang="nb-NO" i="1" dirty="0" err="1">
                <a:solidFill>
                  <a:prstClr val="white"/>
                </a:solidFill>
              </a:rPr>
              <a:t>Oecon</a:t>
            </a:r>
            <a:r>
              <a:rPr lang="nb-NO" i="1" dirty="0">
                <a:solidFill>
                  <a:prstClr val="white"/>
                </a:solidFill>
              </a:rPr>
              <a:t> NHH</a:t>
            </a:r>
            <a:r>
              <a:rPr lang="nb-NO" i="1" dirty="0" smtClean="0">
                <a:solidFill>
                  <a:prstClr val="white"/>
                </a:solidFill>
              </a:rPr>
              <a:t>, Ola </a:t>
            </a:r>
            <a:r>
              <a:rPr lang="nb-NO" i="1" dirty="0">
                <a:solidFill>
                  <a:prstClr val="white"/>
                </a:solidFill>
              </a:rPr>
              <a:t>Grytten</a:t>
            </a:r>
            <a:r>
              <a:rPr lang="nb-NO" i="1" dirty="0" smtClean="0">
                <a:solidFill>
                  <a:prstClr val="white"/>
                </a:solidFill>
              </a:rPr>
              <a:t>.</a:t>
            </a:r>
          </a:p>
          <a:p>
            <a:pPr marL="0" indent="0">
              <a:buNone/>
            </a:pPr>
            <a:endParaRPr lang="nb-NO" i="1" dirty="0">
              <a:solidFill>
                <a:prstClr val="white"/>
              </a:solidFill>
            </a:endParaRPr>
          </a:p>
          <a:p>
            <a:pPr marL="0" indent="0">
              <a:buNone/>
            </a:pPr>
            <a:r>
              <a:rPr lang="nb-NO" dirty="0">
                <a:solidFill>
                  <a:prstClr val="white"/>
                </a:solidFill>
              </a:rPr>
              <a:t>Kl. 09.45–10.00</a:t>
            </a:r>
            <a:r>
              <a:rPr lang="nb-NO" dirty="0" smtClean="0">
                <a:solidFill>
                  <a:prstClr val="white"/>
                </a:solidFill>
              </a:rPr>
              <a:t>: </a:t>
            </a:r>
            <a:r>
              <a:rPr lang="nn-NO" b="1" dirty="0" smtClean="0">
                <a:solidFill>
                  <a:prstClr val="white"/>
                </a:solidFill>
              </a:rPr>
              <a:t>Avslutning</a:t>
            </a:r>
            <a:r>
              <a:rPr lang="nn-NO" dirty="0" smtClean="0">
                <a:solidFill>
                  <a:prstClr val="white"/>
                </a:solidFill>
              </a:rPr>
              <a:t> </a:t>
            </a:r>
            <a:r>
              <a:rPr lang="nn-NO" dirty="0">
                <a:solidFill>
                  <a:prstClr val="white"/>
                </a:solidFill>
              </a:rPr>
              <a:t>ved dagleg leiar Anne-Grete Sandtorv, Stord Næringsråd.</a:t>
            </a:r>
            <a:endParaRPr lang="nb-NO" dirty="0">
              <a:solidFill>
                <a:prstClr val="white"/>
              </a:solidFill>
            </a:endParaRPr>
          </a:p>
          <a:p>
            <a:pPr marL="0" indent="0">
              <a:buNone/>
            </a:pPr>
            <a:r>
              <a:rPr lang="nb-NO" dirty="0">
                <a:solidFill>
                  <a:prstClr val="white"/>
                </a:solidFill>
              </a:rPr>
              <a:t>	</a:t>
            </a:r>
            <a:br>
              <a:rPr lang="nb-NO" dirty="0">
                <a:solidFill>
                  <a:prstClr val="white"/>
                </a:solidFill>
              </a:rPr>
            </a:br>
            <a:endParaRPr lang="nb-NO" dirty="0">
              <a:solidFill>
                <a:prstClr val="white"/>
              </a:solidFill>
            </a:endParaRPr>
          </a:p>
          <a:p>
            <a:pPr marL="0" indent="0">
              <a:buNone/>
            </a:pPr>
            <a:endParaRPr lang="nb-NO" b="1" dirty="0">
              <a:solidFill>
                <a:prstClr val="white"/>
              </a:solidFill>
            </a:endParaRPr>
          </a:p>
          <a:p>
            <a:pPr marL="0" indent="0">
              <a:lnSpc>
                <a:spcPct val="120000"/>
              </a:lnSpc>
              <a:buNone/>
            </a:pPr>
            <a:r>
              <a:rPr lang="nb-NO" b="1" dirty="0">
                <a:solidFill>
                  <a:prstClr val="white"/>
                </a:solidFill>
              </a:rPr>
              <a:t>	</a:t>
            </a:r>
            <a:endParaRPr lang="nb-NO" dirty="0">
              <a:solidFill>
                <a:prstClr val="white"/>
              </a:solidFill>
            </a:endParaRPr>
          </a:p>
        </p:txBody>
      </p:sp>
      <p:sp>
        <p:nvSpPr>
          <p:cNvPr id="6" name="Tittel 1"/>
          <p:cNvSpPr>
            <a:spLocks noGrp="1"/>
          </p:cNvSpPr>
          <p:nvPr>
            <p:ph type="ctrTitle"/>
          </p:nvPr>
        </p:nvSpPr>
        <p:spPr>
          <a:xfrm>
            <a:off x="2143553" y="381212"/>
            <a:ext cx="7920880" cy="1248383"/>
          </a:xfrm>
        </p:spPr>
        <p:txBody>
          <a:bodyPr>
            <a:normAutofit/>
          </a:bodyPr>
          <a:lstStyle/>
          <a:p>
            <a:r>
              <a:rPr lang="nb-NO" sz="2500" dirty="0" smtClean="0"/>
              <a:t>PS! </a:t>
            </a:r>
            <a:r>
              <a:rPr lang="nb-NO" sz="2500" dirty="0" err="1" smtClean="0"/>
              <a:t>Frukostmøte</a:t>
            </a:r>
            <a:r>
              <a:rPr lang="nb-NO" sz="2500" dirty="0" smtClean="0"/>
              <a:t> </a:t>
            </a:r>
            <a:endParaRPr lang="nb-NO" sz="2500" dirty="0"/>
          </a:p>
        </p:txBody>
      </p:sp>
    </p:spTree>
    <p:extLst>
      <p:ext uri="{BB962C8B-B14F-4D97-AF65-F5344CB8AC3E}">
        <p14:creationId xmlns:p14="http://schemas.microsoft.com/office/powerpoint/2010/main" val="1510241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601643" y="1465830"/>
            <a:ext cx="5112568" cy="2684044"/>
          </a:xfrm>
        </p:spPr>
        <p:txBody>
          <a:bodyPr/>
          <a:lstStyle/>
          <a:p>
            <a:r>
              <a:rPr lang="nb-NO" sz="2600" dirty="0" smtClean="0"/>
              <a:t>PS! Stord</a:t>
            </a:r>
            <a:r>
              <a:rPr lang="nb-NO" sz="2400" i="1" dirty="0"/>
              <a:t/>
            </a:r>
            <a:br>
              <a:rPr lang="nb-NO" sz="2400" i="1" dirty="0"/>
            </a:br>
            <a:r>
              <a:rPr lang="nb-NO" sz="2400" dirty="0" smtClean="0"/>
              <a:t/>
            </a:r>
            <a:br>
              <a:rPr lang="nb-NO" sz="2400" dirty="0" smtClean="0"/>
            </a:br>
            <a:r>
              <a:rPr lang="nb-NO" sz="2400" dirty="0" smtClean="0"/>
              <a:t/>
            </a:r>
            <a:br>
              <a:rPr lang="nb-NO" sz="2400" dirty="0" smtClean="0"/>
            </a:br>
            <a:r>
              <a:rPr lang="nb-NO" sz="2400" dirty="0"/>
              <a:t/>
            </a:r>
            <a:br>
              <a:rPr lang="nb-NO" sz="2400" dirty="0"/>
            </a:br>
            <a:r>
              <a:rPr lang="nb-NO" sz="1800" dirty="0"/>
              <a:t>Ragnhild j. fresvik </a:t>
            </a:r>
            <a:br>
              <a:rPr lang="nb-NO" sz="1800" dirty="0"/>
            </a:br>
            <a:r>
              <a:rPr lang="nb-NO" sz="1800" b="0" dirty="0"/>
              <a:t>konserndirektør </a:t>
            </a:r>
            <a:r>
              <a:rPr lang="nb-NO" sz="1800" b="0" dirty="0" smtClean="0"/>
              <a:t>bedriftsmarked</a:t>
            </a:r>
            <a:r>
              <a:rPr lang="nb-NO" sz="1800" b="0" dirty="0"/>
              <a:t/>
            </a:r>
            <a:br>
              <a:rPr lang="nb-NO" sz="1800" b="0" dirty="0"/>
            </a:br>
            <a:r>
              <a:rPr lang="nb-NO" sz="1800" b="0" dirty="0"/>
              <a:t/>
            </a:r>
            <a:br>
              <a:rPr lang="nb-NO" sz="1800" b="0" dirty="0"/>
            </a:br>
            <a:r>
              <a:rPr lang="nb-NO" sz="1800" b="0" dirty="0" smtClean="0"/>
              <a:t>2.Februar 2017</a:t>
            </a:r>
            <a:r>
              <a:rPr lang="nb-NO" sz="2400" dirty="0"/>
              <a:t/>
            </a:r>
            <a:br>
              <a:rPr lang="nb-NO" sz="2400" dirty="0"/>
            </a:br>
            <a:r>
              <a:rPr lang="nb-NO" sz="2400" dirty="0"/>
              <a:t/>
            </a:r>
            <a:br>
              <a:rPr lang="nb-NO" sz="2400" dirty="0"/>
            </a:br>
            <a:endParaRPr lang="nb-NO" sz="2400" dirty="0"/>
          </a:p>
        </p:txBody>
      </p:sp>
      <p:pic>
        <p:nvPicPr>
          <p:cNvPr id="3" name="Plassholder for bilde 2"/>
          <p:cNvPicPr>
            <a:picLocks noGrp="1" noChangeAspect="1"/>
          </p:cNvPicPr>
          <p:nvPr>
            <p:ph type="pic" sz="quarter" idx="10"/>
          </p:nvPr>
        </p:nvPicPr>
        <p:blipFill rotWithShape="1">
          <a:blip r:embed="rId3"/>
          <a:srcRect l="34325" t="10257" r="32725" b="29494"/>
          <a:stretch/>
        </p:blipFill>
        <p:spPr>
          <a:xfrm>
            <a:off x="236475" y="178547"/>
            <a:ext cx="6015487" cy="6491607"/>
          </a:xfrm>
          <a:prstGeom prst="rect">
            <a:avLst/>
          </a:prstGeom>
        </p:spPr>
      </p:pic>
    </p:spTree>
    <p:extLst>
      <p:ext uri="{BB962C8B-B14F-4D97-AF65-F5344CB8AC3E}">
        <p14:creationId xmlns:p14="http://schemas.microsoft.com/office/powerpoint/2010/main" val="3823412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8995" y="745749"/>
            <a:ext cx="10873208" cy="878598"/>
          </a:xfrm>
        </p:spPr>
        <p:txBody>
          <a:bodyPr anchor="ctr">
            <a:normAutofit/>
          </a:bodyPr>
          <a:lstStyle/>
          <a:p>
            <a:r>
              <a:rPr lang="nb-NO" i="1" dirty="0" smtClean="0"/>
              <a:t>Premisser: </a:t>
            </a:r>
            <a:r>
              <a:rPr lang="nb-NO" dirty="0" smtClean="0"/>
              <a:t>omstillingsevne for vestnorsk næringsliv</a:t>
            </a:r>
            <a:endParaRPr lang="nb-NO" dirty="0"/>
          </a:p>
        </p:txBody>
      </p:sp>
      <p:sp>
        <p:nvSpPr>
          <p:cNvPr id="4" name="Rektangel 3"/>
          <p:cNvSpPr/>
          <p:nvPr/>
        </p:nvSpPr>
        <p:spPr>
          <a:xfrm>
            <a:off x="1345059" y="1845618"/>
            <a:ext cx="275705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00" b="1" dirty="0"/>
              <a:t>Kapitalintensive næringer driver økonomien</a:t>
            </a:r>
          </a:p>
        </p:txBody>
      </p:sp>
      <p:sp>
        <p:nvSpPr>
          <p:cNvPr id="5" name="Rektangel 4"/>
          <p:cNvSpPr/>
          <p:nvPr/>
        </p:nvSpPr>
        <p:spPr>
          <a:xfrm>
            <a:off x="4699829" y="1845618"/>
            <a:ext cx="275705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00" b="1" dirty="0"/>
              <a:t>Største eksportregion </a:t>
            </a:r>
          </a:p>
          <a:p>
            <a:pPr algn="ctr"/>
            <a:r>
              <a:rPr lang="nb-NO" sz="1300" b="1" dirty="0"/>
              <a:t>i Norge</a:t>
            </a:r>
          </a:p>
        </p:txBody>
      </p:sp>
      <p:sp>
        <p:nvSpPr>
          <p:cNvPr id="6" name="Rektangel 5"/>
          <p:cNvSpPr/>
          <p:nvPr/>
        </p:nvSpPr>
        <p:spPr>
          <a:xfrm>
            <a:off x="8017081" y="1845618"/>
            <a:ext cx="275705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00" b="1" dirty="0"/>
              <a:t>Høyest andel sysselsatte i </a:t>
            </a:r>
            <a:endParaRPr lang="nb-NO" sz="1300" b="1" dirty="0" smtClean="0"/>
          </a:p>
          <a:p>
            <a:pPr algn="ctr"/>
            <a:r>
              <a:rPr lang="nb-NO" sz="1300" b="1" dirty="0" smtClean="0"/>
              <a:t>olje </a:t>
            </a:r>
            <a:r>
              <a:rPr lang="nb-NO" sz="1300" b="1" dirty="0"/>
              <a:t>&amp; gass</a:t>
            </a:r>
          </a:p>
        </p:txBody>
      </p:sp>
      <p:sp>
        <p:nvSpPr>
          <p:cNvPr id="8" name="Rektangel 7"/>
          <p:cNvSpPr/>
          <p:nvPr/>
        </p:nvSpPr>
        <p:spPr>
          <a:xfrm>
            <a:off x="1345059" y="2349674"/>
            <a:ext cx="275705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p>
        </p:txBody>
      </p:sp>
      <p:sp>
        <p:nvSpPr>
          <p:cNvPr id="9" name="Rektangel 8"/>
          <p:cNvSpPr/>
          <p:nvPr/>
        </p:nvSpPr>
        <p:spPr>
          <a:xfrm>
            <a:off x="4699829" y="2349674"/>
            <a:ext cx="275705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b="1" dirty="0"/>
          </a:p>
        </p:txBody>
      </p:sp>
      <p:sp>
        <p:nvSpPr>
          <p:cNvPr id="10" name="Rektangel 9"/>
          <p:cNvSpPr/>
          <p:nvPr/>
        </p:nvSpPr>
        <p:spPr>
          <a:xfrm>
            <a:off x="8017081" y="2349674"/>
            <a:ext cx="275705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A</a:t>
            </a:r>
          </a:p>
        </p:txBody>
      </p:sp>
      <p:pic>
        <p:nvPicPr>
          <p:cNvPr id="12" name="Picture 2" descr="M:\Mine dokumenter\Markedsmateriell\Presentasjoner\Oppsummering Kommunikasjon\Bilder\statoilhydro 2.jpg"/>
          <p:cNvPicPr>
            <a:picLocks noChangeAspect="1" noChangeArrowheads="1"/>
          </p:cNvPicPr>
          <p:nvPr/>
        </p:nvPicPr>
        <p:blipFill rotWithShape="1">
          <a:blip r:embed="rId3" cstate="print"/>
          <a:srcRect l="9684" r="10833" b="14888"/>
          <a:stretch/>
        </p:blipFill>
        <p:spPr bwMode="auto">
          <a:xfrm>
            <a:off x="1525223" y="2498936"/>
            <a:ext cx="1567803" cy="1002866"/>
          </a:xfrm>
          <a:prstGeom prst="rect">
            <a:avLst/>
          </a:prstGeom>
          <a:noFill/>
          <a:effectLst/>
        </p:spPr>
      </p:pic>
      <p:pic>
        <p:nvPicPr>
          <p:cNvPr id="15" name="Bilde 14"/>
          <p:cNvPicPr>
            <a:picLocks noChangeAspect="1"/>
          </p:cNvPicPr>
          <p:nvPr/>
        </p:nvPicPr>
        <p:blipFill rotWithShape="1">
          <a:blip r:embed="rId4"/>
          <a:srcRect l="14591" t="2755" r="7004" b="61811"/>
          <a:stretch/>
        </p:blipFill>
        <p:spPr>
          <a:xfrm>
            <a:off x="2569196" y="2781723"/>
            <a:ext cx="1288643" cy="861473"/>
          </a:xfrm>
          <a:prstGeom prst="rect">
            <a:avLst/>
          </a:prstGeom>
        </p:spPr>
      </p:pic>
      <p:pic>
        <p:nvPicPr>
          <p:cNvPr id="16" name="Bilde 15"/>
          <p:cNvPicPr>
            <a:picLocks noChangeAspect="1"/>
          </p:cNvPicPr>
          <p:nvPr/>
        </p:nvPicPr>
        <p:blipFill rotWithShape="1">
          <a:blip r:embed="rId5"/>
          <a:srcRect l="7539" t="4519" r="4505" b="52244"/>
          <a:stretch/>
        </p:blipFill>
        <p:spPr>
          <a:xfrm>
            <a:off x="1705098" y="3600310"/>
            <a:ext cx="1688575" cy="1053621"/>
          </a:xfrm>
          <a:prstGeom prst="rect">
            <a:avLst/>
          </a:prstGeom>
        </p:spPr>
      </p:pic>
      <p:sp>
        <p:nvSpPr>
          <p:cNvPr id="17" name="Rektangel 16"/>
          <p:cNvSpPr/>
          <p:nvPr/>
        </p:nvSpPr>
        <p:spPr>
          <a:xfrm>
            <a:off x="1345059" y="5229994"/>
            <a:ext cx="2757056" cy="50405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nb-NO" sz="1300" b="1" dirty="0"/>
              <a:t>Større inngangsbarrierer – men mer krevende omstilling</a:t>
            </a:r>
          </a:p>
        </p:txBody>
      </p:sp>
      <p:sp>
        <p:nvSpPr>
          <p:cNvPr id="18" name="Rektangel 17"/>
          <p:cNvSpPr/>
          <p:nvPr/>
        </p:nvSpPr>
        <p:spPr>
          <a:xfrm>
            <a:off x="4705670" y="5229994"/>
            <a:ext cx="2757056" cy="50405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00" b="1" dirty="0"/>
              <a:t>Størst støtdemper-effekt av svakere krone</a:t>
            </a:r>
          </a:p>
        </p:txBody>
      </p:sp>
      <p:sp>
        <p:nvSpPr>
          <p:cNvPr id="19" name="Rektangel 18"/>
          <p:cNvSpPr/>
          <p:nvPr/>
        </p:nvSpPr>
        <p:spPr>
          <a:xfrm>
            <a:off x="8021051" y="5229994"/>
            <a:ext cx="2757056" cy="50405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00" b="1" dirty="0"/>
              <a:t>Konjunktursvingninger gir store utslag på ledighet</a:t>
            </a:r>
          </a:p>
        </p:txBody>
      </p:sp>
      <p:sp>
        <p:nvSpPr>
          <p:cNvPr id="20" name="Likebent trekant 19"/>
          <p:cNvSpPr/>
          <p:nvPr/>
        </p:nvSpPr>
        <p:spPr>
          <a:xfrm flipV="1">
            <a:off x="1489075" y="4963734"/>
            <a:ext cx="2412250" cy="1440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Likebent trekant 20"/>
          <p:cNvSpPr/>
          <p:nvPr/>
        </p:nvSpPr>
        <p:spPr>
          <a:xfrm flipV="1">
            <a:off x="4872309" y="4963734"/>
            <a:ext cx="2412250" cy="1440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Likebent trekant 21"/>
          <p:cNvSpPr/>
          <p:nvPr/>
        </p:nvSpPr>
        <p:spPr>
          <a:xfrm flipV="1">
            <a:off x="8181849" y="4963734"/>
            <a:ext cx="2412250" cy="1440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24" name="Gruppe 23"/>
          <p:cNvGrpSpPr/>
          <p:nvPr/>
        </p:nvGrpSpPr>
        <p:grpSpPr>
          <a:xfrm>
            <a:off x="8288146" y="2479130"/>
            <a:ext cx="2213143" cy="1942831"/>
            <a:chOff x="6207206" y="2515462"/>
            <a:chExt cx="2330128" cy="2066460"/>
          </a:xfrm>
        </p:grpSpPr>
        <p:pic>
          <p:nvPicPr>
            <p:cNvPr id="1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44" b="4271"/>
            <a:stretch/>
          </p:blipFill>
          <p:spPr bwMode="auto">
            <a:xfrm>
              <a:off x="6207206" y="2515462"/>
              <a:ext cx="2330128" cy="2066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ktangel 22"/>
            <p:cNvSpPr/>
            <p:nvPr/>
          </p:nvSpPr>
          <p:spPr>
            <a:xfrm>
              <a:off x="6311872" y="2520708"/>
              <a:ext cx="1296144" cy="210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25" name="TekstSylinder 24"/>
          <p:cNvSpPr txBox="1"/>
          <p:nvPr/>
        </p:nvSpPr>
        <p:spPr>
          <a:xfrm>
            <a:off x="8133288" y="4510501"/>
            <a:ext cx="2489153" cy="276999"/>
          </a:xfrm>
          <a:prstGeom prst="rect">
            <a:avLst/>
          </a:prstGeom>
          <a:noFill/>
        </p:spPr>
        <p:txBody>
          <a:bodyPr wrap="square" lIns="36000" rIns="36000" rtlCol="0">
            <a:spAutoFit/>
          </a:bodyPr>
          <a:lstStyle/>
          <a:p>
            <a:r>
              <a:rPr lang="nb-NO" sz="1200" i="1" dirty="0"/>
              <a:t>27% </a:t>
            </a:r>
            <a:r>
              <a:rPr lang="nb-NO" sz="1200" i="1" dirty="0" err="1"/>
              <a:t>vs</a:t>
            </a:r>
            <a:r>
              <a:rPr lang="nb-NO" sz="1200" i="1" dirty="0"/>
              <a:t> 7% for landet forøvrig**</a:t>
            </a:r>
          </a:p>
        </p:txBody>
      </p:sp>
      <p:sp>
        <p:nvSpPr>
          <p:cNvPr id="26" name="TekstSylinder 25"/>
          <p:cNvSpPr txBox="1"/>
          <p:nvPr/>
        </p:nvSpPr>
        <p:spPr>
          <a:xfrm>
            <a:off x="2065139" y="6238106"/>
            <a:ext cx="4968552" cy="369332"/>
          </a:xfrm>
          <a:prstGeom prst="rect">
            <a:avLst/>
          </a:prstGeom>
          <a:noFill/>
        </p:spPr>
        <p:txBody>
          <a:bodyPr wrap="square" rtlCol="0">
            <a:spAutoFit/>
          </a:bodyPr>
          <a:lstStyle/>
          <a:p>
            <a:r>
              <a:rPr lang="nb-NO" sz="900" i="1" dirty="0">
                <a:solidFill>
                  <a:schemeClr val="bg1"/>
                </a:solidFill>
              </a:rPr>
              <a:t>* Utenrikshandel med varer (fastlandseksport). Tall for 2015</a:t>
            </a:r>
          </a:p>
          <a:p>
            <a:r>
              <a:rPr lang="nb-NO" sz="900" i="1" dirty="0">
                <a:solidFill>
                  <a:schemeClr val="bg1"/>
                </a:solidFill>
              </a:rPr>
              <a:t>**Kilde: IRIS – 2014 tall for Rogaland, Hordaland, Sogn &amp; Fjordane og Møre og Romsdal</a:t>
            </a:r>
          </a:p>
        </p:txBody>
      </p:sp>
      <p:pic>
        <p:nvPicPr>
          <p:cNvPr id="2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0596" r="18631"/>
          <a:stretch/>
        </p:blipFill>
        <p:spPr bwMode="auto">
          <a:xfrm>
            <a:off x="4856364" y="2547652"/>
            <a:ext cx="2441411" cy="1746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ktangel 2"/>
          <p:cNvSpPr/>
          <p:nvPr/>
        </p:nvSpPr>
        <p:spPr>
          <a:xfrm>
            <a:off x="4840665" y="4520947"/>
            <a:ext cx="2841098" cy="276999"/>
          </a:xfrm>
          <a:prstGeom prst="rect">
            <a:avLst/>
          </a:prstGeom>
        </p:spPr>
        <p:txBody>
          <a:bodyPr wrap="square">
            <a:spAutoFit/>
          </a:bodyPr>
          <a:lstStyle/>
          <a:p>
            <a:r>
              <a:rPr lang="nb-NO" sz="1200" i="1" dirty="0">
                <a:latin typeface="Arial" panose="020B0604020202020204" pitchFamily="34" charset="0"/>
                <a:ea typeface="Calibri" panose="020F0502020204030204" pitchFamily="34" charset="0"/>
                <a:cs typeface="Arial" panose="020B0604020202020204" pitchFamily="34" charset="0"/>
              </a:rPr>
              <a:t>~150 </a:t>
            </a:r>
            <a:r>
              <a:rPr lang="nb-NO" sz="1200" i="1" dirty="0" err="1">
                <a:latin typeface="Arial" panose="020B0604020202020204" pitchFamily="34" charset="0"/>
                <a:ea typeface="Calibri" panose="020F0502020204030204" pitchFamily="34" charset="0"/>
                <a:cs typeface="Arial" panose="020B0604020202020204" pitchFamily="34" charset="0"/>
              </a:rPr>
              <a:t>mrd</a:t>
            </a:r>
            <a:r>
              <a:rPr lang="nb-NO" sz="1200" i="1" dirty="0">
                <a:latin typeface="Arial" panose="020B0604020202020204" pitchFamily="34" charset="0"/>
                <a:ea typeface="Calibri" panose="020F0502020204030204" pitchFamily="34" charset="0"/>
                <a:cs typeface="Arial" panose="020B0604020202020204" pitchFamily="34" charset="0"/>
              </a:rPr>
              <a:t>/ 40% av Norsk eksport*</a:t>
            </a:r>
            <a:endParaRPr lang="nb-NO"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0677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425179" y="693490"/>
            <a:ext cx="7653298" cy="878598"/>
          </a:xfrm>
        </p:spPr>
        <p:txBody>
          <a:bodyPr/>
          <a:lstStyle/>
          <a:p>
            <a:r>
              <a:rPr lang="nb-NO" dirty="0"/>
              <a:t>Resultat- og forventningsindeks</a:t>
            </a:r>
          </a:p>
        </p:txBody>
      </p:sp>
      <p:pic>
        <p:nvPicPr>
          <p:cNvPr id="5" name="Picture 2" descr="C:\Users\c625mf1\AppData\Local\Microsoft\Windows\Temporary Internet Files\Content.Outlook\S03CIVD6\Invitasjon_Vestlandsindeksen_m_tekst_3000 (3).jpg"/>
          <p:cNvPicPr>
            <a:picLocks noChangeAspect="1" noChangeArrowheads="1"/>
          </p:cNvPicPr>
          <p:nvPr/>
        </p:nvPicPr>
        <p:blipFill rotWithShape="1">
          <a:blip r:embed="rId3" cstate="print"/>
          <a:srcRect b="12305"/>
          <a:stretch/>
        </p:blipFill>
        <p:spPr bwMode="auto">
          <a:xfrm>
            <a:off x="841003" y="360180"/>
            <a:ext cx="10729192" cy="2410656"/>
          </a:xfrm>
          <a:prstGeom prst="rect">
            <a:avLst/>
          </a:prstGeom>
          <a:noFill/>
        </p:spPr>
      </p:pic>
      <p:graphicFrame>
        <p:nvGraphicFramePr>
          <p:cNvPr id="6" name="Object 5"/>
          <p:cNvGraphicFramePr>
            <a:graphicFrameLocks noChangeAspect="1"/>
          </p:cNvGraphicFramePr>
          <p:nvPr>
            <p:extLst>
              <p:ext uri="{D42A27DB-BD31-4B8C-83A1-F6EECF244321}">
                <p14:modId xmlns:p14="http://schemas.microsoft.com/office/powerpoint/2010/main" val="2965955937"/>
              </p:ext>
            </p:extLst>
          </p:nvPr>
        </p:nvGraphicFramePr>
        <p:xfrm>
          <a:off x="264939" y="2205658"/>
          <a:ext cx="11161240" cy="43932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81452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rmAutofit/>
          </a:bodyPr>
          <a:lstStyle/>
          <a:p>
            <a:r>
              <a:rPr lang="nb-NO" dirty="0"/>
              <a:t>Den «nye Todelingen» i norsk økonomi avtar</a:t>
            </a:r>
            <a:br>
              <a:rPr lang="nb-NO" dirty="0"/>
            </a:br>
            <a:r>
              <a:rPr lang="nb-NO" sz="2000" dirty="0"/>
              <a:t>Forventningsindeks  etter omsetning olje og gass</a:t>
            </a:r>
          </a:p>
        </p:txBody>
      </p:sp>
      <p:graphicFrame>
        <p:nvGraphicFramePr>
          <p:cNvPr id="10" name="Plassholder for innhold 9"/>
          <p:cNvGraphicFramePr>
            <a:graphicFrameLocks noGrp="1"/>
          </p:cNvGraphicFramePr>
          <p:nvPr>
            <p:ph idx="14"/>
            <p:extLst>
              <p:ext uri="{D42A27DB-BD31-4B8C-83A1-F6EECF244321}">
                <p14:modId xmlns:p14="http://schemas.microsoft.com/office/powerpoint/2010/main" val="3174836386"/>
              </p:ext>
            </p:extLst>
          </p:nvPr>
        </p:nvGraphicFramePr>
        <p:xfrm>
          <a:off x="1003300" y="1773610"/>
          <a:ext cx="10206038" cy="41044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9643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5"/>
          <p:cNvGraphicFramePr>
            <a:graphicFrameLocks noChangeAspect="1"/>
          </p:cNvGraphicFramePr>
          <p:nvPr>
            <p:extLst>
              <p:ext uri="{D42A27DB-BD31-4B8C-83A1-F6EECF244321}">
                <p14:modId xmlns:p14="http://schemas.microsoft.com/office/powerpoint/2010/main" val="117692208"/>
              </p:ext>
            </p:extLst>
          </p:nvPr>
        </p:nvGraphicFramePr>
        <p:xfrm>
          <a:off x="1021317" y="1624347"/>
          <a:ext cx="10205282" cy="4704104"/>
        </p:xfrm>
        <a:graphic>
          <a:graphicData uri="http://schemas.openxmlformats.org/drawingml/2006/chart">
            <c:chart xmlns:c="http://schemas.openxmlformats.org/drawingml/2006/chart" xmlns:r="http://schemas.openxmlformats.org/officeDocument/2006/relationships" r:id="rId3"/>
          </a:graphicData>
        </a:graphic>
      </p:graphicFrame>
      <p:sp>
        <p:nvSpPr>
          <p:cNvPr id="6" name="Tittel 1"/>
          <p:cNvSpPr>
            <a:spLocks noGrp="1"/>
          </p:cNvSpPr>
          <p:nvPr>
            <p:ph type="title"/>
          </p:nvPr>
        </p:nvSpPr>
        <p:spPr/>
        <p:txBody>
          <a:bodyPr>
            <a:normAutofit/>
          </a:bodyPr>
          <a:lstStyle/>
          <a:p>
            <a:r>
              <a:rPr lang="nb-NO" dirty="0" smtClean="0"/>
              <a:t>…men tross økt etterspørsel og lave renter ser vi kun marginal økning i investeringstakt</a:t>
            </a:r>
            <a:endParaRPr lang="nb-NO" dirty="0"/>
          </a:p>
        </p:txBody>
      </p:sp>
      <p:sp>
        <p:nvSpPr>
          <p:cNvPr id="7" name="Ellipse 6"/>
          <p:cNvSpPr/>
          <p:nvPr/>
        </p:nvSpPr>
        <p:spPr>
          <a:xfrm>
            <a:off x="8905899" y="3357786"/>
            <a:ext cx="2376264" cy="15624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74273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rmAutofit/>
          </a:bodyPr>
          <a:lstStyle/>
          <a:p>
            <a:r>
              <a:rPr lang="nb-NO" dirty="0" smtClean="0"/>
              <a:t>Oljeinvesteringer skal falle i år også</a:t>
            </a:r>
            <a:br>
              <a:rPr lang="nb-NO" dirty="0" smtClean="0"/>
            </a:br>
            <a:r>
              <a:rPr lang="nb-NO" sz="1800" dirty="0"/>
              <a:t>-prosent, Norges Bank</a:t>
            </a:r>
          </a:p>
        </p:txBody>
      </p:sp>
      <p:graphicFrame>
        <p:nvGraphicFramePr>
          <p:cNvPr id="9" name="Plassholder for innhold 8"/>
          <p:cNvGraphicFramePr>
            <a:graphicFrameLocks noGrp="1"/>
          </p:cNvGraphicFramePr>
          <p:nvPr>
            <p:ph idx="14"/>
            <p:extLst>
              <p:ext uri="{D42A27DB-BD31-4B8C-83A1-F6EECF244321}">
                <p14:modId xmlns:p14="http://schemas.microsoft.com/office/powerpoint/2010/main" val="2286070704"/>
              </p:ext>
            </p:extLst>
          </p:nvPr>
        </p:nvGraphicFramePr>
        <p:xfrm>
          <a:off x="1021317" y="1845618"/>
          <a:ext cx="9108718" cy="40350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0045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21317" y="688599"/>
            <a:ext cx="10205282" cy="878598"/>
          </a:xfrm>
        </p:spPr>
        <p:txBody>
          <a:bodyPr anchor="ctr">
            <a:normAutofit/>
          </a:bodyPr>
          <a:lstStyle/>
          <a:p>
            <a:r>
              <a:rPr lang="en-US" dirty="0" smtClean="0"/>
              <a:t>De </a:t>
            </a:r>
            <a:r>
              <a:rPr lang="en-US" dirty="0" err="1" smtClean="0"/>
              <a:t>værste</a:t>
            </a:r>
            <a:r>
              <a:rPr lang="en-US" dirty="0" smtClean="0"/>
              <a:t> </a:t>
            </a:r>
            <a:r>
              <a:rPr lang="en-US" dirty="0" err="1" smtClean="0"/>
              <a:t>nedbemanningsrundene</a:t>
            </a:r>
            <a:r>
              <a:rPr lang="en-US" dirty="0" smtClean="0"/>
              <a:t> </a:t>
            </a:r>
            <a:r>
              <a:rPr lang="en-US" dirty="0" err="1" smtClean="0"/>
              <a:t>tilbakelagt</a:t>
            </a:r>
            <a:r>
              <a:rPr lang="en-US" dirty="0" smtClean="0"/>
              <a:t>?</a:t>
            </a:r>
            <a:br>
              <a:rPr lang="en-US" dirty="0" smtClean="0"/>
            </a:br>
            <a:r>
              <a:rPr lang="en-US" sz="2000" dirty="0" err="1" smtClean="0"/>
              <a:t>Ikke</a:t>
            </a:r>
            <a:r>
              <a:rPr lang="en-US" sz="2000" dirty="0" smtClean="0"/>
              <a:t> </a:t>
            </a:r>
            <a:r>
              <a:rPr lang="en-US" sz="2000" dirty="0" err="1" smtClean="0"/>
              <a:t>oljerelaterte</a:t>
            </a:r>
            <a:r>
              <a:rPr lang="en-US" sz="2000" dirty="0" smtClean="0"/>
              <a:t> </a:t>
            </a:r>
            <a:r>
              <a:rPr lang="en-US" sz="2000" dirty="0" err="1" smtClean="0"/>
              <a:t>bedrifter</a:t>
            </a:r>
            <a:r>
              <a:rPr lang="en-US" sz="2000" dirty="0" smtClean="0"/>
              <a:t> </a:t>
            </a:r>
            <a:r>
              <a:rPr lang="en-US" sz="2000" dirty="0" err="1" smtClean="0"/>
              <a:t>mindre</a:t>
            </a:r>
            <a:r>
              <a:rPr lang="en-US" sz="2000" dirty="0" smtClean="0"/>
              <a:t> </a:t>
            </a:r>
            <a:r>
              <a:rPr lang="en-US" sz="2000" dirty="0" err="1" smtClean="0"/>
              <a:t>berørt</a:t>
            </a:r>
            <a:endParaRPr lang="nb-NO" sz="2000" dirty="0"/>
          </a:p>
        </p:txBody>
      </p:sp>
      <p:graphicFrame>
        <p:nvGraphicFramePr>
          <p:cNvPr id="4" name="Diagram 3"/>
          <p:cNvGraphicFramePr/>
          <p:nvPr>
            <p:extLst>
              <p:ext uri="{D42A27DB-BD31-4B8C-83A1-F6EECF244321}">
                <p14:modId xmlns:p14="http://schemas.microsoft.com/office/powerpoint/2010/main" val="628865280"/>
              </p:ext>
            </p:extLst>
          </p:nvPr>
        </p:nvGraphicFramePr>
        <p:xfrm>
          <a:off x="1021317" y="1624347"/>
          <a:ext cx="9324742" cy="43497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39896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ssholder for innhold 8"/>
          <p:cNvGraphicFramePr>
            <a:graphicFrameLocks noGrp="1"/>
          </p:cNvGraphicFramePr>
          <p:nvPr>
            <p:ph idx="14"/>
            <p:extLst>
              <p:ext uri="{D42A27DB-BD31-4B8C-83A1-F6EECF244321}">
                <p14:modId xmlns:p14="http://schemas.microsoft.com/office/powerpoint/2010/main" val="1348858851"/>
              </p:ext>
            </p:extLst>
          </p:nvPr>
        </p:nvGraphicFramePr>
        <p:xfrm>
          <a:off x="1238761" y="1845618"/>
          <a:ext cx="9649071" cy="366871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kstSylinder 9"/>
          <p:cNvSpPr txBox="1"/>
          <p:nvPr/>
        </p:nvSpPr>
        <p:spPr>
          <a:xfrm>
            <a:off x="1398505" y="6223298"/>
            <a:ext cx="2178802" cy="230832"/>
          </a:xfrm>
          <a:prstGeom prst="rect">
            <a:avLst/>
          </a:prstGeom>
          <a:noFill/>
        </p:spPr>
        <p:txBody>
          <a:bodyPr wrap="none" rtlCol="0">
            <a:spAutoFit/>
          </a:bodyPr>
          <a:lstStyle/>
          <a:p>
            <a:r>
              <a:rPr lang="nb-NO" sz="900" i="1" dirty="0">
                <a:solidFill>
                  <a:prstClr val="white"/>
                </a:solidFill>
              </a:rPr>
              <a:t>Kilde: Norges Banks regionale nettverk</a:t>
            </a:r>
          </a:p>
        </p:txBody>
      </p:sp>
      <p:sp>
        <p:nvSpPr>
          <p:cNvPr id="5" name="Tittel 1"/>
          <p:cNvSpPr txBox="1">
            <a:spLocks noGrp="1"/>
          </p:cNvSpPr>
          <p:nvPr>
            <p:ph type="title"/>
          </p:nvPr>
        </p:nvSpPr>
        <p:spPr>
          <a:xfrm>
            <a:off x="1705099" y="693490"/>
            <a:ext cx="9135464" cy="878598"/>
          </a:xfrm>
          <a:prstGeom prst="rect">
            <a:avLst/>
          </a:prstGeom>
        </p:spPr>
        <p:txBody>
          <a:bodyPr vert="horz" lIns="0" tIns="0" rIns="0" bIns="0" rtlCol="0" anchor="ctr">
            <a:normAutofit/>
          </a:bodyPr>
          <a:lstStyle>
            <a:lvl1pPr algn="l" defTabSz="914483" rtl="0" eaLnBrk="1" latinLnBrk="0" hangingPunct="1">
              <a:spcBef>
                <a:spcPct val="0"/>
              </a:spcBef>
              <a:buNone/>
              <a:defRPr sz="2700" b="1" kern="1200" cap="all" baseline="0">
                <a:solidFill>
                  <a:srgbClr val="D90000"/>
                </a:solidFill>
                <a:latin typeface="+mj-lt"/>
                <a:ea typeface="+mj-ea"/>
                <a:cs typeface="+mj-cs"/>
              </a:defRPr>
            </a:lvl1pPr>
          </a:lstStyle>
          <a:p>
            <a:r>
              <a:rPr lang="nb-NO" dirty="0" smtClean="0"/>
              <a:t>Kapasitetsutfordring er blitt overkapasitet</a:t>
            </a:r>
            <a:r>
              <a:rPr lang="nb-NO" sz="2400" dirty="0"/>
              <a:t/>
            </a:r>
            <a:br>
              <a:rPr lang="nb-NO" sz="2400" dirty="0"/>
            </a:br>
            <a:r>
              <a:rPr lang="nb-NO" sz="2000" dirty="0"/>
              <a:t>..på tross av nedbemanninger og lav investeringstakt</a:t>
            </a:r>
          </a:p>
        </p:txBody>
      </p:sp>
      <p:sp>
        <p:nvSpPr>
          <p:cNvPr id="6" name="Ellipse 5"/>
          <p:cNvSpPr/>
          <p:nvPr/>
        </p:nvSpPr>
        <p:spPr>
          <a:xfrm>
            <a:off x="9481963" y="3501802"/>
            <a:ext cx="1080120" cy="1080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Ellipse 6"/>
          <p:cNvSpPr/>
          <p:nvPr/>
        </p:nvSpPr>
        <p:spPr>
          <a:xfrm>
            <a:off x="4657427" y="3235539"/>
            <a:ext cx="1080120" cy="1080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p:cNvSpPr/>
          <p:nvPr/>
        </p:nvSpPr>
        <p:spPr>
          <a:xfrm>
            <a:off x="1691792" y="5396870"/>
            <a:ext cx="9135463" cy="522004"/>
          </a:xfrm>
          <a:prstGeom prst="rect">
            <a:avLst/>
          </a:prstGeom>
          <a:solidFill>
            <a:schemeClr val="bg1">
              <a:lumMod val="50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Større</a:t>
            </a:r>
            <a:r>
              <a:rPr lang="nb-NO" sz="1400" b="1" dirty="0"/>
              <a:t>, varig endring i sysselsetting og investeringer vil </a:t>
            </a:r>
            <a:r>
              <a:rPr lang="nb-NO" sz="1400" b="1" dirty="0" smtClean="0"/>
              <a:t>ta </a:t>
            </a:r>
            <a:r>
              <a:rPr lang="nb-NO" sz="1400" b="1" dirty="0"/>
              <a:t>tid</a:t>
            </a:r>
          </a:p>
        </p:txBody>
      </p:sp>
    </p:spTree>
    <p:extLst>
      <p:ext uri="{BB962C8B-B14F-4D97-AF65-F5344CB8AC3E}">
        <p14:creationId xmlns:p14="http://schemas.microsoft.com/office/powerpoint/2010/main" val="2754242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ctr">
            <a:normAutofit/>
          </a:bodyPr>
          <a:lstStyle/>
          <a:p>
            <a:r>
              <a:rPr lang="nb-NO" sz="2400" dirty="0"/>
              <a:t>Investering i innovasjon er i utakt med forventet omstillingsbehov</a:t>
            </a:r>
          </a:p>
        </p:txBody>
      </p:sp>
      <p:graphicFrame>
        <p:nvGraphicFramePr>
          <p:cNvPr id="4" name="Diagram 3"/>
          <p:cNvGraphicFramePr>
            <a:graphicFrameLocks/>
          </p:cNvGraphicFramePr>
          <p:nvPr>
            <p:extLst/>
          </p:nvPr>
        </p:nvGraphicFramePr>
        <p:xfrm>
          <a:off x="2137148" y="1845618"/>
          <a:ext cx="7806865" cy="396044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Rett linje 4"/>
          <p:cNvCxnSpPr/>
          <p:nvPr/>
        </p:nvCxnSpPr>
        <p:spPr>
          <a:xfrm>
            <a:off x="2209156" y="5073239"/>
            <a:ext cx="77348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kstSylinder 5"/>
          <p:cNvSpPr txBox="1"/>
          <p:nvPr/>
        </p:nvSpPr>
        <p:spPr>
          <a:xfrm>
            <a:off x="2387039" y="5073239"/>
            <a:ext cx="1274938" cy="369332"/>
          </a:xfrm>
          <a:prstGeom prst="rect">
            <a:avLst/>
          </a:prstGeom>
          <a:noFill/>
        </p:spPr>
        <p:txBody>
          <a:bodyPr wrap="square" rtlCol="0">
            <a:spAutoFit/>
          </a:bodyPr>
          <a:lstStyle/>
          <a:p>
            <a:pPr algn="ctr"/>
            <a:r>
              <a:rPr lang="nb-NO" sz="900" dirty="0">
                <a:solidFill>
                  <a:schemeClr val="bg1">
                    <a:lumMod val="50000"/>
                  </a:schemeClr>
                </a:solidFill>
              </a:rPr>
              <a:t>Forretningsmessig Tjenesteyting og IKT</a:t>
            </a:r>
          </a:p>
        </p:txBody>
      </p:sp>
      <p:sp>
        <p:nvSpPr>
          <p:cNvPr id="11" name="TekstSylinder 10"/>
          <p:cNvSpPr txBox="1"/>
          <p:nvPr/>
        </p:nvSpPr>
        <p:spPr>
          <a:xfrm>
            <a:off x="3895012" y="5077511"/>
            <a:ext cx="1274938" cy="369332"/>
          </a:xfrm>
          <a:prstGeom prst="rect">
            <a:avLst/>
          </a:prstGeom>
          <a:noFill/>
        </p:spPr>
        <p:txBody>
          <a:bodyPr wrap="square" rtlCol="0">
            <a:spAutoFit/>
          </a:bodyPr>
          <a:lstStyle/>
          <a:p>
            <a:pPr algn="ctr"/>
            <a:r>
              <a:rPr lang="nb-NO" sz="900" dirty="0">
                <a:solidFill>
                  <a:schemeClr val="bg1">
                    <a:lumMod val="50000"/>
                  </a:schemeClr>
                </a:solidFill>
              </a:rPr>
              <a:t>Industri, kraft og oljeutvinning</a:t>
            </a:r>
          </a:p>
        </p:txBody>
      </p:sp>
      <p:sp>
        <p:nvSpPr>
          <p:cNvPr id="12" name="TekstSylinder 11"/>
          <p:cNvSpPr txBox="1"/>
          <p:nvPr/>
        </p:nvSpPr>
        <p:spPr>
          <a:xfrm>
            <a:off x="5394441" y="5085978"/>
            <a:ext cx="1274938" cy="230832"/>
          </a:xfrm>
          <a:prstGeom prst="rect">
            <a:avLst/>
          </a:prstGeom>
          <a:noFill/>
        </p:spPr>
        <p:txBody>
          <a:bodyPr wrap="square" rtlCol="0">
            <a:spAutoFit/>
          </a:bodyPr>
          <a:lstStyle/>
          <a:p>
            <a:pPr algn="ctr"/>
            <a:r>
              <a:rPr lang="nb-NO" sz="900" dirty="0">
                <a:solidFill>
                  <a:schemeClr val="bg1">
                    <a:lumMod val="50000"/>
                  </a:schemeClr>
                </a:solidFill>
              </a:rPr>
              <a:t>Eiendom og finans</a:t>
            </a:r>
          </a:p>
        </p:txBody>
      </p:sp>
      <p:sp>
        <p:nvSpPr>
          <p:cNvPr id="13" name="TekstSylinder 11"/>
          <p:cNvSpPr txBox="1"/>
          <p:nvPr/>
        </p:nvSpPr>
        <p:spPr>
          <a:xfrm>
            <a:off x="8418777" y="5085978"/>
            <a:ext cx="1274938"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nb-NO" sz="900" dirty="0">
                <a:solidFill>
                  <a:schemeClr val="bg1">
                    <a:lumMod val="50000"/>
                  </a:schemeClr>
                </a:solidFill>
              </a:rPr>
              <a:t>Varehandel og annen tjenesteyting</a:t>
            </a:r>
          </a:p>
        </p:txBody>
      </p:sp>
    </p:spTree>
    <p:extLst>
      <p:ext uri="{BB962C8B-B14F-4D97-AF65-F5344CB8AC3E}">
        <p14:creationId xmlns:p14="http://schemas.microsoft.com/office/powerpoint/2010/main" val="7340540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Plassholder for innhold 9"/>
          <p:cNvGraphicFramePr>
            <a:graphicFrameLocks noGrp="1"/>
          </p:cNvGraphicFramePr>
          <p:nvPr>
            <p:ph idx="13"/>
            <p:extLst>
              <p:ext uri="{D42A27DB-BD31-4B8C-83A1-F6EECF244321}">
                <p14:modId xmlns:p14="http://schemas.microsoft.com/office/powerpoint/2010/main" val="3316341070"/>
              </p:ext>
            </p:extLst>
          </p:nvPr>
        </p:nvGraphicFramePr>
        <p:xfrm>
          <a:off x="1002009" y="2632076"/>
          <a:ext cx="4346922" cy="30257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Plassholder for innhold 9"/>
          <p:cNvGraphicFramePr>
            <a:graphicFrameLocks noGrp="1"/>
          </p:cNvGraphicFramePr>
          <p:nvPr>
            <p:ph idx="14"/>
            <p:extLst>
              <p:ext uri="{D42A27DB-BD31-4B8C-83A1-F6EECF244321}">
                <p14:modId xmlns:p14="http://schemas.microsoft.com/office/powerpoint/2010/main" val="3037061388"/>
              </p:ext>
            </p:extLst>
          </p:nvPr>
        </p:nvGraphicFramePr>
        <p:xfrm>
          <a:off x="6503193" y="2632076"/>
          <a:ext cx="4346922" cy="3025775"/>
        </p:xfrm>
        <a:graphic>
          <a:graphicData uri="http://schemas.openxmlformats.org/drawingml/2006/chart">
            <c:chart xmlns:c="http://schemas.openxmlformats.org/drawingml/2006/chart" xmlns:r="http://schemas.openxmlformats.org/officeDocument/2006/relationships" r:id="rId4"/>
          </a:graphicData>
        </a:graphic>
      </p:graphicFrame>
      <p:sp>
        <p:nvSpPr>
          <p:cNvPr id="16" name="TekstSylinder 15"/>
          <p:cNvSpPr txBox="1"/>
          <p:nvPr/>
        </p:nvSpPr>
        <p:spPr>
          <a:xfrm>
            <a:off x="552971" y="6128033"/>
            <a:ext cx="5328592" cy="507831"/>
          </a:xfrm>
          <a:prstGeom prst="rect">
            <a:avLst/>
          </a:prstGeom>
          <a:noFill/>
        </p:spPr>
        <p:txBody>
          <a:bodyPr wrap="square" rtlCol="0">
            <a:spAutoFit/>
          </a:bodyPr>
          <a:lstStyle/>
          <a:p>
            <a:r>
              <a:rPr lang="nb-NO" sz="900" i="1" dirty="0">
                <a:solidFill>
                  <a:schemeClr val="bg1"/>
                </a:solidFill>
              </a:rPr>
              <a:t>*) Justert for enkeltmannsforetak. Vestlandet definert som Rogaland, Hordaland, Sogn &amp; Fjordane</a:t>
            </a:r>
          </a:p>
          <a:p>
            <a:r>
              <a:rPr lang="nb-NO" sz="900" i="1" dirty="0">
                <a:solidFill>
                  <a:schemeClr val="bg1"/>
                </a:solidFill>
              </a:rPr>
              <a:t>Kilde: SSB, Kommuneprofilen</a:t>
            </a:r>
          </a:p>
          <a:p>
            <a:endParaRPr lang="nb-NO" sz="900" i="1" dirty="0">
              <a:solidFill>
                <a:schemeClr val="bg1"/>
              </a:solidFill>
            </a:endParaRPr>
          </a:p>
        </p:txBody>
      </p:sp>
      <p:sp>
        <p:nvSpPr>
          <p:cNvPr id="17" name="Rektangel 16"/>
          <p:cNvSpPr/>
          <p:nvPr/>
        </p:nvSpPr>
        <p:spPr>
          <a:xfrm>
            <a:off x="985019" y="2006974"/>
            <a:ext cx="4368372" cy="5679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nb-NO" sz="1400" b="1" dirty="0"/>
              <a:t>Svak vekst i antall nyetablerte selskaper* siste </a:t>
            </a:r>
            <a:endParaRPr lang="nb-NO" sz="1400" b="1" dirty="0" smtClean="0"/>
          </a:p>
          <a:p>
            <a:pPr algn="ctr"/>
            <a:r>
              <a:rPr lang="nb-NO" sz="1400" b="1" dirty="0" smtClean="0"/>
              <a:t>4 </a:t>
            </a:r>
            <a:r>
              <a:rPr lang="nb-NO" sz="1400" b="1" dirty="0"/>
              <a:t>kvartal </a:t>
            </a:r>
            <a:r>
              <a:rPr lang="nb-NO" sz="1400" b="1" dirty="0" err="1"/>
              <a:t>vs</a:t>
            </a:r>
            <a:r>
              <a:rPr lang="nb-NO" sz="1400" b="1" dirty="0"/>
              <a:t> før oljeprisfallet</a:t>
            </a:r>
          </a:p>
        </p:txBody>
      </p:sp>
      <p:sp>
        <p:nvSpPr>
          <p:cNvPr id="18" name="Rektangel 17"/>
          <p:cNvSpPr/>
          <p:nvPr/>
        </p:nvSpPr>
        <p:spPr>
          <a:xfrm>
            <a:off x="6525741" y="2006974"/>
            <a:ext cx="4368372" cy="5679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…mens antall konkurser øker for første gang siden før 2015*</a:t>
            </a:r>
          </a:p>
        </p:txBody>
      </p:sp>
      <p:cxnSp>
        <p:nvCxnSpPr>
          <p:cNvPr id="24" name="Rett linje 23"/>
          <p:cNvCxnSpPr/>
          <p:nvPr/>
        </p:nvCxnSpPr>
        <p:spPr>
          <a:xfrm flipH="1">
            <a:off x="2302048" y="422188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Rett linje 24"/>
          <p:cNvCxnSpPr/>
          <p:nvPr/>
        </p:nvCxnSpPr>
        <p:spPr>
          <a:xfrm flipH="1">
            <a:off x="2385486" y="422188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Rett linje 25"/>
          <p:cNvCxnSpPr/>
          <p:nvPr/>
        </p:nvCxnSpPr>
        <p:spPr>
          <a:xfrm flipH="1">
            <a:off x="2252900" y="458192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Rett linje 26"/>
          <p:cNvCxnSpPr/>
          <p:nvPr/>
        </p:nvCxnSpPr>
        <p:spPr>
          <a:xfrm flipH="1">
            <a:off x="2324908" y="458192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Rett linje 27"/>
          <p:cNvCxnSpPr/>
          <p:nvPr/>
        </p:nvCxnSpPr>
        <p:spPr>
          <a:xfrm flipH="1">
            <a:off x="7802919" y="422188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Rett linje 28"/>
          <p:cNvCxnSpPr/>
          <p:nvPr/>
        </p:nvCxnSpPr>
        <p:spPr>
          <a:xfrm flipH="1">
            <a:off x="7886357" y="422188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ett linje 29"/>
          <p:cNvCxnSpPr/>
          <p:nvPr/>
        </p:nvCxnSpPr>
        <p:spPr>
          <a:xfrm flipH="1">
            <a:off x="7753771" y="458192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Rett linje 30"/>
          <p:cNvCxnSpPr/>
          <p:nvPr/>
        </p:nvCxnSpPr>
        <p:spPr>
          <a:xfrm flipH="1">
            <a:off x="7825779" y="4581922"/>
            <a:ext cx="216024" cy="360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ittel 1"/>
          <p:cNvSpPr>
            <a:spLocks noGrp="1"/>
          </p:cNvSpPr>
          <p:nvPr>
            <p:ph type="title"/>
          </p:nvPr>
        </p:nvSpPr>
        <p:spPr/>
        <p:txBody>
          <a:bodyPr anchor="ctr">
            <a:normAutofit/>
          </a:bodyPr>
          <a:lstStyle/>
          <a:p>
            <a:r>
              <a:rPr lang="nb-NO" dirty="0" smtClean="0"/>
              <a:t>Hva så med netto tilvekst av nye bedrifter?</a:t>
            </a:r>
            <a:r>
              <a:rPr lang="nb-NO" sz="2400" dirty="0" smtClean="0"/>
              <a:t/>
            </a:r>
            <a:br>
              <a:rPr lang="nb-NO" sz="2400" dirty="0" smtClean="0"/>
            </a:br>
            <a:r>
              <a:rPr lang="nb-NO" sz="2000" dirty="0" smtClean="0"/>
              <a:t>Ikke tilstrekkelig fart i nyetableringer – enda</a:t>
            </a:r>
            <a:endParaRPr lang="nb-NO" sz="2000" dirty="0"/>
          </a:p>
        </p:txBody>
      </p:sp>
      <p:grpSp>
        <p:nvGrpSpPr>
          <p:cNvPr id="70" name="Gruppe 69"/>
          <p:cNvGrpSpPr/>
          <p:nvPr/>
        </p:nvGrpSpPr>
        <p:grpSpPr>
          <a:xfrm>
            <a:off x="8565061" y="3213770"/>
            <a:ext cx="2141470" cy="1618466"/>
            <a:chOff x="8565061" y="3213770"/>
            <a:chExt cx="2141470" cy="1618466"/>
          </a:xfrm>
        </p:grpSpPr>
        <p:cxnSp>
          <p:nvCxnSpPr>
            <p:cNvPr id="45" name="Rett linje 44"/>
            <p:cNvCxnSpPr/>
            <p:nvPr/>
          </p:nvCxnSpPr>
          <p:spPr>
            <a:xfrm>
              <a:off x="8565061" y="3213770"/>
              <a:ext cx="72724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Rett pil 46"/>
            <p:cNvCxnSpPr/>
            <p:nvPr/>
          </p:nvCxnSpPr>
          <p:spPr>
            <a:xfrm flipH="1">
              <a:off x="8833891" y="3573810"/>
              <a:ext cx="4017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Rett linje 47"/>
            <p:cNvCxnSpPr/>
            <p:nvPr/>
          </p:nvCxnSpPr>
          <p:spPr>
            <a:xfrm>
              <a:off x="9815715" y="4449336"/>
              <a:ext cx="72724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Rett pil 48"/>
            <p:cNvCxnSpPr/>
            <p:nvPr/>
          </p:nvCxnSpPr>
          <p:spPr>
            <a:xfrm>
              <a:off x="9701415" y="4775086"/>
              <a:ext cx="94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Ellipse 61"/>
            <p:cNvSpPr/>
            <p:nvPr/>
          </p:nvSpPr>
          <p:spPr>
            <a:xfrm>
              <a:off x="9148211" y="3213770"/>
              <a:ext cx="462196" cy="43204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b-NO" sz="1000" b="1" dirty="0" smtClean="0"/>
                <a:t>30 </a:t>
              </a:r>
              <a:r>
                <a:rPr lang="nb-NO" sz="1000" b="1" dirty="0"/>
                <a:t>%</a:t>
              </a:r>
            </a:p>
          </p:txBody>
        </p:sp>
        <p:cxnSp>
          <p:nvCxnSpPr>
            <p:cNvPr id="65" name="Rett pil 64"/>
            <p:cNvCxnSpPr/>
            <p:nvPr/>
          </p:nvCxnSpPr>
          <p:spPr>
            <a:xfrm flipH="1">
              <a:off x="10042634" y="4771658"/>
              <a:ext cx="4017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Ellipse 62"/>
            <p:cNvSpPr/>
            <p:nvPr/>
          </p:nvSpPr>
          <p:spPr>
            <a:xfrm>
              <a:off x="10244335" y="4400188"/>
              <a:ext cx="462196" cy="43204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b-NO" sz="1000" b="1" dirty="0" smtClean="0"/>
                <a:t>10 %</a:t>
              </a:r>
              <a:endParaRPr lang="nb-NO" sz="1000" b="1" dirty="0"/>
            </a:p>
          </p:txBody>
        </p:sp>
      </p:grpSp>
      <p:grpSp>
        <p:nvGrpSpPr>
          <p:cNvPr id="69" name="Gruppe 68"/>
          <p:cNvGrpSpPr/>
          <p:nvPr/>
        </p:nvGrpSpPr>
        <p:grpSpPr>
          <a:xfrm>
            <a:off x="3889575" y="3179480"/>
            <a:ext cx="1540940" cy="1618466"/>
            <a:chOff x="3889575" y="3179480"/>
            <a:chExt cx="1540940" cy="1618466"/>
          </a:xfrm>
        </p:grpSpPr>
        <p:cxnSp>
          <p:nvCxnSpPr>
            <p:cNvPr id="50" name="Rett linje 49"/>
            <p:cNvCxnSpPr/>
            <p:nvPr/>
          </p:nvCxnSpPr>
          <p:spPr>
            <a:xfrm>
              <a:off x="3889575" y="3213770"/>
              <a:ext cx="72724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4316387" y="3179480"/>
              <a:ext cx="462196" cy="43204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b-NO" sz="1000" b="1" dirty="0"/>
                <a:t>2 %</a:t>
              </a:r>
            </a:p>
          </p:txBody>
        </p:sp>
        <p:cxnSp>
          <p:nvCxnSpPr>
            <p:cNvPr id="54" name="Rett linje 53"/>
            <p:cNvCxnSpPr/>
            <p:nvPr/>
          </p:nvCxnSpPr>
          <p:spPr>
            <a:xfrm>
              <a:off x="4706777" y="4445908"/>
              <a:ext cx="425667" cy="51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6" name="Ellipse 65"/>
            <p:cNvSpPr/>
            <p:nvPr/>
          </p:nvSpPr>
          <p:spPr>
            <a:xfrm>
              <a:off x="4968319" y="4365898"/>
              <a:ext cx="462196" cy="43204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b-NO" sz="1000" b="1" dirty="0" smtClean="0"/>
                <a:t>-1 </a:t>
              </a:r>
              <a:r>
                <a:rPr lang="nb-NO" sz="1000" b="1" dirty="0"/>
                <a:t>%</a:t>
              </a:r>
            </a:p>
          </p:txBody>
        </p:sp>
        <p:cxnSp>
          <p:nvCxnSpPr>
            <p:cNvPr id="67" name="Rett pil 66"/>
            <p:cNvCxnSpPr/>
            <p:nvPr/>
          </p:nvCxnSpPr>
          <p:spPr>
            <a:xfrm flipH="1">
              <a:off x="3954422" y="3541558"/>
              <a:ext cx="4017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Rett pil 67"/>
            <p:cNvCxnSpPr/>
            <p:nvPr/>
          </p:nvCxnSpPr>
          <p:spPr>
            <a:xfrm flipH="1">
              <a:off x="4661250" y="4739190"/>
              <a:ext cx="4017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379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3" grpId="0">
        <p:bldAsOne/>
      </p:bldGraphic>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p:cNvGraphicFramePr>
            <a:graphicFrameLocks noChangeAspect="1"/>
          </p:cNvGraphicFramePr>
          <p:nvPr>
            <p:extLst>
              <p:ext uri="{D42A27DB-BD31-4B8C-83A1-F6EECF244321}">
                <p14:modId xmlns:p14="http://schemas.microsoft.com/office/powerpoint/2010/main" val="2684004048"/>
              </p:ext>
            </p:extLst>
          </p:nvPr>
        </p:nvGraphicFramePr>
        <p:xfrm>
          <a:off x="6511708" y="2046784"/>
          <a:ext cx="4516713" cy="3991514"/>
        </p:xfrm>
        <a:graphic>
          <a:graphicData uri="http://schemas.openxmlformats.org/presentationml/2006/ole">
            <mc:AlternateContent xmlns:mc="http://schemas.openxmlformats.org/markup-compatibility/2006">
              <mc:Choice xmlns:v="urn:schemas-microsoft-com:vml" Requires="v">
                <p:oleObj spid="_x0000_s1066" name="Macrobond document" r:id="rId4" imgW="4096386" imgH="3619930" progId="Mbnd.mbnd">
                  <p:embed/>
                </p:oleObj>
              </mc:Choice>
              <mc:Fallback>
                <p:oleObj name="Macrobond document" r:id="rId4" imgW="4096386" imgH="3619930" progId="Mbnd.mbnd">
                  <p:embed/>
                  <p:pic>
                    <p:nvPicPr>
                      <p:cNvPr id="0" name=""/>
                      <p:cNvPicPr/>
                      <p:nvPr/>
                    </p:nvPicPr>
                    <p:blipFill>
                      <a:blip r:embed="rId5"/>
                      <a:stretch>
                        <a:fillRect/>
                      </a:stretch>
                    </p:blipFill>
                    <p:spPr>
                      <a:xfrm>
                        <a:off x="6511708" y="2046784"/>
                        <a:ext cx="4516713" cy="3991514"/>
                      </a:xfrm>
                      <a:prstGeom prst="rect">
                        <a:avLst/>
                      </a:prstGeom>
                    </p:spPr>
                  </p:pic>
                </p:oleObj>
              </mc:Fallback>
            </mc:AlternateContent>
          </a:graphicData>
        </a:graphic>
      </p:graphicFrame>
      <p:cxnSp>
        <p:nvCxnSpPr>
          <p:cNvPr id="6" name="Rett pil 5"/>
          <p:cNvCxnSpPr/>
          <p:nvPr/>
        </p:nvCxnSpPr>
        <p:spPr>
          <a:xfrm flipV="1">
            <a:off x="8090951" y="3314700"/>
            <a:ext cx="595849" cy="1123206"/>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Objekt 6"/>
          <p:cNvGraphicFramePr>
            <a:graphicFrameLocks noChangeAspect="1"/>
          </p:cNvGraphicFramePr>
          <p:nvPr>
            <p:extLst>
              <p:ext uri="{D42A27DB-BD31-4B8C-83A1-F6EECF244321}">
                <p14:modId xmlns:p14="http://schemas.microsoft.com/office/powerpoint/2010/main" val="4218031733"/>
              </p:ext>
            </p:extLst>
          </p:nvPr>
        </p:nvGraphicFramePr>
        <p:xfrm>
          <a:off x="1167112" y="2046784"/>
          <a:ext cx="4516713" cy="3991514"/>
        </p:xfrm>
        <a:graphic>
          <a:graphicData uri="http://schemas.openxmlformats.org/presentationml/2006/ole">
            <mc:AlternateContent xmlns:mc="http://schemas.openxmlformats.org/markup-compatibility/2006">
              <mc:Choice xmlns:v="urn:schemas-microsoft-com:vml" Requires="v">
                <p:oleObj spid="_x0000_s1067" name="Macrobond document" r:id="rId6" imgW="4096386" imgH="3619930" progId="Mbnd.mbnd">
                  <p:embed/>
                </p:oleObj>
              </mc:Choice>
              <mc:Fallback>
                <p:oleObj name="Macrobond document" r:id="rId6" imgW="4096386" imgH="3619930" progId="Mbnd.mbnd">
                  <p:embed/>
                  <p:pic>
                    <p:nvPicPr>
                      <p:cNvPr id="0" name=""/>
                      <p:cNvPicPr/>
                      <p:nvPr/>
                    </p:nvPicPr>
                    <p:blipFill>
                      <a:blip r:embed="rId7"/>
                      <a:stretch>
                        <a:fillRect/>
                      </a:stretch>
                    </p:blipFill>
                    <p:spPr>
                      <a:xfrm>
                        <a:off x="1167112" y="2046784"/>
                        <a:ext cx="4516713" cy="3991514"/>
                      </a:xfrm>
                      <a:prstGeom prst="rect">
                        <a:avLst/>
                      </a:prstGeom>
                    </p:spPr>
                  </p:pic>
                </p:oleObj>
              </mc:Fallback>
            </mc:AlternateContent>
          </a:graphicData>
        </a:graphic>
      </p:graphicFrame>
      <p:sp>
        <p:nvSpPr>
          <p:cNvPr id="8" name="Rektangel 7"/>
          <p:cNvSpPr/>
          <p:nvPr/>
        </p:nvSpPr>
        <p:spPr>
          <a:xfrm>
            <a:off x="1273051" y="1799898"/>
            <a:ext cx="4379637" cy="490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nb-NO" sz="1300" b="1" dirty="0"/>
              <a:t>I skyggen av petroleumsinvesteringene har fastlandsinvesteringer vært lave – lenge..</a:t>
            </a:r>
          </a:p>
        </p:txBody>
      </p:sp>
      <p:sp>
        <p:nvSpPr>
          <p:cNvPr id="3" name="Rektangel 2"/>
          <p:cNvSpPr/>
          <p:nvPr/>
        </p:nvSpPr>
        <p:spPr>
          <a:xfrm>
            <a:off x="5150053" y="2421682"/>
            <a:ext cx="618461" cy="3096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p:cNvSpPr/>
          <p:nvPr/>
        </p:nvSpPr>
        <p:spPr>
          <a:xfrm>
            <a:off x="10375670" y="2388166"/>
            <a:ext cx="618461" cy="30955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ittel 3"/>
          <p:cNvSpPr>
            <a:spLocks noGrp="1"/>
          </p:cNvSpPr>
          <p:nvPr>
            <p:ph type="title"/>
          </p:nvPr>
        </p:nvSpPr>
        <p:spPr>
          <a:xfrm>
            <a:off x="1021317" y="745749"/>
            <a:ext cx="10404862" cy="878598"/>
          </a:xfrm>
        </p:spPr>
        <p:txBody>
          <a:bodyPr anchor="ctr"/>
          <a:lstStyle/>
          <a:p>
            <a:r>
              <a:rPr lang="nb-NO" dirty="0" smtClean="0"/>
              <a:t>Lav investeringstakt vil gi lav vekstevne i regionen</a:t>
            </a:r>
            <a:endParaRPr lang="nb-NO" dirty="0"/>
          </a:p>
        </p:txBody>
      </p:sp>
      <p:sp>
        <p:nvSpPr>
          <p:cNvPr id="16" name="Rektangel 15"/>
          <p:cNvSpPr/>
          <p:nvPr/>
        </p:nvSpPr>
        <p:spPr>
          <a:xfrm>
            <a:off x="6542486" y="1799898"/>
            <a:ext cx="4379637" cy="490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nb-NO" sz="1300" b="1" dirty="0" smtClean="0"/>
              <a:t>..som gir avtagende vekst i BNP </a:t>
            </a:r>
            <a:endParaRPr lang="nb-NO" sz="1300" b="1" dirty="0"/>
          </a:p>
        </p:txBody>
      </p:sp>
      <p:cxnSp>
        <p:nvCxnSpPr>
          <p:cNvPr id="21" name="Rett pil 20"/>
          <p:cNvCxnSpPr/>
          <p:nvPr/>
        </p:nvCxnSpPr>
        <p:spPr>
          <a:xfrm flipV="1">
            <a:off x="9337947" y="2678224"/>
            <a:ext cx="409188" cy="463538"/>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Rett pil 24"/>
          <p:cNvCxnSpPr/>
          <p:nvPr/>
        </p:nvCxnSpPr>
        <p:spPr>
          <a:xfrm flipV="1">
            <a:off x="9876293" y="2455972"/>
            <a:ext cx="348610" cy="66805"/>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88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err="1" smtClean="0"/>
              <a:t>Gitt</a:t>
            </a:r>
            <a:r>
              <a:rPr lang="en-US" dirty="0" smtClean="0"/>
              <a:t> at </a:t>
            </a:r>
            <a:r>
              <a:rPr lang="en-US" dirty="0" err="1" smtClean="0"/>
              <a:t>bedriften</a:t>
            </a:r>
            <a:r>
              <a:rPr lang="en-US" dirty="0" smtClean="0"/>
              <a:t> </a:t>
            </a:r>
            <a:r>
              <a:rPr lang="en-US" dirty="0" err="1" smtClean="0"/>
              <a:t>fikk</a:t>
            </a:r>
            <a:r>
              <a:rPr lang="en-US" dirty="0" smtClean="0"/>
              <a:t> </a:t>
            </a:r>
            <a:r>
              <a:rPr lang="en-US" dirty="0" err="1" smtClean="0"/>
              <a:t>tilført</a:t>
            </a:r>
            <a:r>
              <a:rPr lang="en-US" dirty="0" smtClean="0"/>
              <a:t> </a:t>
            </a:r>
            <a:r>
              <a:rPr lang="en-US" dirty="0" err="1" smtClean="0"/>
              <a:t>uventet</a:t>
            </a:r>
            <a:r>
              <a:rPr lang="en-US" dirty="0" smtClean="0"/>
              <a:t> </a:t>
            </a:r>
            <a:r>
              <a:rPr lang="en-US" dirty="0" err="1" smtClean="0"/>
              <a:t>Kapital</a:t>
            </a:r>
            <a:r>
              <a:rPr lang="en-US" dirty="0" smtClean="0"/>
              <a:t/>
            </a:r>
            <a:br>
              <a:rPr lang="en-US" dirty="0" smtClean="0"/>
            </a:br>
            <a:r>
              <a:rPr lang="en-US" dirty="0" smtClean="0"/>
              <a:t>- </a:t>
            </a:r>
            <a:r>
              <a:rPr lang="en-US" dirty="0" err="1" smtClean="0"/>
              <a:t>Hva</a:t>
            </a:r>
            <a:r>
              <a:rPr lang="en-US" dirty="0" smtClean="0"/>
              <a:t> </a:t>
            </a:r>
            <a:r>
              <a:rPr lang="en-US" dirty="0" err="1" smtClean="0"/>
              <a:t>ville</a:t>
            </a:r>
            <a:r>
              <a:rPr lang="en-US" dirty="0" smtClean="0"/>
              <a:t> du </a:t>
            </a:r>
            <a:r>
              <a:rPr lang="en-US" dirty="0" err="1" smtClean="0"/>
              <a:t>benyttet</a:t>
            </a:r>
            <a:r>
              <a:rPr lang="en-US" dirty="0" smtClean="0"/>
              <a:t> den </a:t>
            </a:r>
            <a:r>
              <a:rPr lang="en-US" dirty="0" err="1" smtClean="0"/>
              <a:t>til</a:t>
            </a:r>
            <a:r>
              <a:rPr lang="en-US" dirty="0" smtClean="0"/>
              <a:t>?</a:t>
            </a:r>
            <a:endParaRPr lang="en-US" dirty="0"/>
          </a:p>
        </p:txBody>
      </p:sp>
      <p:graphicFrame>
        <p:nvGraphicFramePr>
          <p:cNvPr id="4" name="Object 5"/>
          <p:cNvGraphicFramePr>
            <a:graphicFrameLocks noGrp="1" noChangeAspect="1"/>
          </p:cNvGraphicFramePr>
          <p:nvPr>
            <p:ph idx="4294967295"/>
            <p:extLst>
              <p:ext uri="{D42A27DB-BD31-4B8C-83A1-F6EECF244321}">
                <p14:modId xmlns:p14="http://schemas.microsoft.com/office/powerpoint/2010/main" val="3081635945"/>
              </p:ext>
            </p:extLst>
          </p:nvPr>
        </p:nvGraphicFramePr>
        <p:xfrm>
          <a:off x="1021317" y="1845618"/>
          <a:ext cx="8784976" cy="42199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92933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Vi er her.</a:t>
            </a:r>
            <a:endParaRPr lang="nb-NO" dirty="0"/>
          </a:p>
        </p:txBody>
      </p:sp>
    </p:spTree>
    <p:extLst>
      <p:ext uri="{BB962C8B-B14F-4D97-AF65-F5344CB8AC3E}">
        <p14:creationId xmlns:p14="http://schemas.microsoft.com/office/powerpoint/2010/main" val="22883136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001" dirty="0"/>
              <a:t>Omstilling</a:t>
            </a:r>
            <a:r>
              <a:rPr lang="en-US" dirty="0" smtClean="0"/>
              <a:t> </a:t>
            </a:r>
            <a:br>
              <a:rPr lang="en-US" dirty="0" smtClean="0"/>
            </a:br>
            <a:r>
              <a:rPr lang="en-US" dirty="0"/>
              <a:t>i</a:t>
            </a:r>
            <a:r>
              <a:rPr lang="en-US" dirty="0" smtClean="0"/>
              <a:t> et historisk perspektiv</a:t>
            </a:r>
            <a:endParaRPr lang="en-US" dirty="0"/>
          </a:p>
        </p:txBody>
      </p:sp>
      <p:sp>
        <p:nvSpPr>
          <p:cNvPr id="3" name="Subtitle 2"/>
          <p:cNvSpPr>
            <a:spLocks noGrp="1"/>
          </p:cNvSpPr>
          <p:nvPr>
            <p:ph type="subTitle" idx="1"/>
          </p:nvPr>
        </p:nvSpPr>
        <p:spPr/>
        <p:txBody>
          <a:bodyPr/>
          <a:lstStyle/>
          <a:p>
            <a:r>
              <a:rPr lang="en-US" dirty="0" smtClean="0"/>
              <a:t>Ola Honningdal Grytten</a:t>
            </a:r>
          </a:p>
          <a:p>
            <a:r>
              <a:rPr lang="en-US" sz="2400" dirty="0"/>
              <a:t>Professor Dr Oecon NHH/NTNU/HSM</a:t>
            </a:r>
          </a:p>
          <a:p>
            <a:r>
              <a:rPr lang="en-US" sz="2400" dirty="0" err="1"/>
              <a:t>Spesialutreder</a:t>
            </a:r>
            <a:r>
              <a:rPr lang="en-US" sz="2400" dirty="0"/>
              <a:t> Norges Bank</a:t>
            </a:r>
          </a:p>
        </p:txBody>
      </p:sp>
      <p:pic>
        <p:nvPicPr>
          <p:cNvPr id="4"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7"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540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425" y="160813"/>
            <a:ext cx="8231505" cy="1143265"/>
          </a:xfrm>
        </p:spPr>
        <p:txBody>
          <a:bodyPr>
            <a:normAutofit fontScale="90000"/>
          </a:bodyPr>
          <a:lstStyle/>
          <a:p>
            <a:r>
              <a:rPr lang="en-US" dirty="0" smtClean="0"/>
              <a:t>Norges historiske verdiskaping</a:t>
            </a:r>
            <a:br>
              <a:rPr lang="en-US" dirty="0" smtClean="0"/>
            </a:br>
            <a:r>
              <a:rPr lang="en-US" sz="3101" dirty="0"/>
              <a:t>BNP per innbygger i 1990 US$ kjøpekraftspariteter</a:t>
            </a:r>
          </a:p>
        </p:txBody>
      </p:sp>
      <p:graphicFrame>
        <p:nvGraphicFramePr>
          <p:cNvPr id="4" name="Chart 3"/>
          <p:cNvGraphicFramePr/>
          <p:nvPr>
            <p:extLst/>
          </p:nvPr>
        </p:nvGraphicFramePr>
        <p:xfrm>
          <a:off x="2794822" y="1700607"/>
          <a:ext cx="6544205" cy="450193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683265" y="2288001"/>
            <a:ext cx="759556" cy="369417"/>
          </a:xfrm>
          <a:prstGeom prst="rect">
            <a:avLst/>
          </a:prstGeom>
          <a:noFill/>
        </p:spPr>
        <p:txBody>
          <a:bodyPr wrap="none" rtlCol="0">
            <a:spAutoFit/>
          </a:bodyPr>
          <a:lstStyle/>
          <a:p>
            <a:pPr defTabSz="457291"/>
            <a:r>
              <a:rPr lang="en-US" dirty="0">
                <a:solidFill>
                  <a:srgbClr val="FF0000"/>
                </a:solidFill>
              </a:rPr>
              <a:t>Norge</a:t>
            </a:r>
          </a:p>
        </p:txBody>
      </p:sp>
      <p:sp>
        <p:nvSpPr>
          <p:cNvPr id="6" name="TextBox 5"/>
          <p:cNvSpPr txBox="1"/>
          <p:nvPr/>
        </p:nvSpPr>
        <p:spPr>
          <a:xfrm>
            <a:off x="6160744" y="6202539"/>
            <a:ext cx="3480582" cy="369417"/>
          </a:xfrm>
          <a:prstGeom prst="rect">
            <a:avLst/>
          </a:prstGeom>
          <a:noFill/>
        </p:spPr>
        <p:txBody>
          <a:bodyPr wrap="none" rtlCol="0">
            <a:spAutoFit/>
          </a:bodyPr>
          <a:lstStyle/>
          <a:p>
            <a:pPr defTabSz="457291"/>
            <a:r>
              <a:rPr lang="en-US" dirty="0">
                <a:solidFill>
                  <a:prstClr val="black"/>
                </a:solidFill>
              </a:rPr>
              <a:t>Kilder, OECD, Norges Bank, Grytten</a:t>
            </a:r>
          </a:p>
        </p:txBody>
      </p:sp>
      <p:sp>
        <p:nvSpPr>
          <p:cNvPr id="7" name="TextBox 6"/>
          <p:cNvSpPr txBox="1"/>
          <p:nvPr/>
        </p:nvSpPr>
        <p:spPr>
          <a:xfrm>
            <a:off x="8296511" y="2760339"/>
            <a:ext cx="715476" cy="369417"/>
          </a:xfrm>
          <a:prstGeom prst="rect">
            <a:avLst/>
          </a:prstGeom>
          <a:noFill/>
        </p:spPr>
        <p:txBody>
          <a:bodyPr wrap="none" rtlCol="0">
            <a:spAutoFit/>
          </a:bodyPr>
          <a:lstStyle/>
          <a:p>
            <a:pPr defTabSz="457291"/>
            <a:r>
              <a:rPr lang="en-US" dirty="0">
                <a:solidFill>
                  <a:srgbClr val="0000FF"/>
                </a:solidFill>
              </a:rPr>
              <a:t>OECD</a:t>
            </a:r>
          </a:p>
        </p:txBody>
      </p:sp>
      <p:pic>
        <p:nvPicPr>
          <p:cNvPr id="8"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1"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2598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4143" y="274702"/>
            <a:ext cx="8231505" cy="1143265"/>
          </a:xfrm>
        </p:spPr>
        <p:txBody>
          <a:bodyPr>
            <a:normAutofit/>
          </a:bodyPr>
          <a:lstStyle/>
          <a:p>
            <a:r>
              <a:rPr lang="en-US" sz="3601" dirty="0"/>
              <a:t>Verdiskaping Norge vs OECD </a:t>
            </a:r>
            <a:br>
              <a:rPr lang="en-US" sz="3601" dirty="0"/>
            </a:br>
            <a:r>
              <a:rPr lang="en-US" sz="3101" dirty="0"/>
              <a:t>Prosentvis forskjell</a:t>
            </a:r>
          </a:p>
        </p:txBody>
      </p:sp>
      <p:graphicFrame>
        <p:nvGraphicFramePr>
          <p:cNvPr id="4" name="Chart 3"/>
          <p:cNvGraphicFramePr/>
          <p:nvPr>
            <p:extLst/>
          </p:nvPr>
        </p:nvGraphicFramePr>
        <p:xfrm>
          <a:off x="2882429" y="1655763"/>
          <a:ext cx="6325188" cy="449421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509338" y="6087915"/>
            <a:ext cx="3480582" cy="369417"/>
          </a:xfrm>
          <a:prstGeom prst="rect">
            <a:avLst/>
          </a:prstGeom>
          <a:noFill/>
        </p:spPr>
        <p:txBody>
          <a:bodyPr wrap="none" rtlCol="0">
            <a:spAutoFit/>
          </a:bodyPr>
          <a:lstStyle/>
          <a:p>
            <a:pPr defTabSz="457291"/>
            <a:r>
              <a:rPr lang="en-US" dirty="0">
                <a:solidFill>
                  <a:prstClr val="black"/>
                </a:solidFill>
              </a:rPr>
              <a:t>Kilder, OECD, Norges Bank, Grytten</a:t>
            </a:r>
          </a:p>
        </p:txBody>
      </p:sp>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78"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987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Thomas Malthus’</a:t>
            </a:r>
            <a:br>
              <a:rPr lang="en-US" dirty="0" smtClean="0"/>
            </a:br>
            <a:r>
              <a:rPr lang="en-US" dirty="0" smtClean="0"/>
              <a:t>forskning anno 1799</a:t>
            </a:r>
            <a:endParaRPr lang="en-US" dirty="0"/>
          </a:p>
        </p:txBody>
      </p:sp>
      <p:pic>
        <p:nvPicPr>
          <p:cNvPr id="5" name="Picture 4"/>
          <p:cNvPicPr>
            <a:picLocks noChangeAspect="1"/>
          </p:cNvPicPr>
          <p:nvPr/>
        </p:nvPicPr>
        <p:blipFill>
          <a:blip r:embed="rId2"/>
          <a:stretch>
            <a:fillRect/>
          </a:stretch>
        </p:blipFill>
        <p:spPr>
          <a:xfrm>
            <a:off x="7660049" y="3301012"/>
            <a:ext cx="2553291" cy="3188438"/>
          </a:xfrm>
          <a:prstGeom prst="rect">
            <a:avLst/>
          </a:prstGeom>
          <a:ln>
            <a:noFill/>
          </a:ln>
          <a:effectLst>
            <a:softEdge rad="112500"/>
          </a:effectLst>
        </p:spPr>
      </p:pic>
      <p:sp>
        <p:nvSpPr>
          <p:cNvPr id="7" name="Content Placeholder 6"/>
          <p:cNvSpPr>
            <a:spLocks noGrp="1"/>
          </p:cNvSpPr>
          <p:nvPr>
            <p:ph idx="1"/>
          </p:nvPr>
        </p:nvSpPr>
        <p:spPr>
          <a:xfrm>
            <a:off x="1981835" y="1994855"/>
            <a:ext cx="8231505" cy="4527011"/>
          </a:xfrm>
        </p:spPr>
        <p:txBody>
          <a:bodyPr/>
          <a:lstStyle/>
          <a:p>
            <a:r>
              <a:rPr lang="en-US" sz="2801" dirty="0"/>
              <a:t>Britisk prest, økonom, demograf, samfunnsforsker på reise sammen med fire assistenter til Norge</a:t>
            </a:r>
          </a:p>
          <a:p>
            <a:r>
              <a:rPr lang="en-US" sz="2801" dirty="0"/>
              <a:t>Skrev detaljert dagbok</a:t>
            </a:r>
          </a:p>
          <a:p>
            <a:r>
              <a:rPr lang="en-US" sz="2801" dirty="0"/>
              <a:t>Skildret velstand, levemåte, </a:t>
            </a:r>
          </a:p>
          <a:p>
            <a:pPr marL="0" indent="0">
              <a:buNone/>
            </a:pPr>
            <a:r>
              <a:rPr lang="en-US" sz="2801" dirty="0"/>
              <a:t>    næringsliv og moral</a:t>
            </a:r>
          </a:p>
          <a:p>
            <a:r>
              <a:rPr lang="en-US" sz="2801" dirty="0"/>
              <a:t>Konkluderte med at velstanden </a:t>
            </a:r>
          </a:p>
          <a:p>
            <a:pPr marL="0" indent="0">
              <a:buNone/>
            </a:pPr>
            <a:r>
              <a:rPr lang="en-US" sz="2801" dirty="0"/>
              <a:t>    i Norge var overraskende høy</a:t>
            </a:r>
          </a:p>
          <a:p>
            <a:pPr marL="0" indent="0">
              <a:buNone/>
            </a:pPr>
            <a:endParaRPr lang="en-US" sz="2801" dirty="0"/>
          </a:p>
          <a:p>
            <a:pPr marL="0" indent="0">
              <a:buNone/>
            </a:pPr>
            <a:endParaRPr lang="en-US" dirty="0"/>
          </a:p>
        </p:txBody>
      </p:sp>
      <p:pic>
        <p:nvPicPr>
          <p:cNvPr id="12"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930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Norske konjunkturer</a:t>
            </a:r>
            <a:endParaRPr lang="en-US" dirty="0"/>
          </a:p>
        </p:txBody>
      </p:sp>
      <p:graphicFrame>
        <p:nvGraphicFramePr>
          <p:cNvPr id="4" name="Chart 3"/>
          <p:cNvGraphicFramePr/>
          <p:nvPr>
            <p:extLst/>
          </p:nvPr>
        </p:nvGraphicFramePr>
        <p:xfrm>
          <a:off x="2873670" y="1682045"/>
          <a:ext cx="6307666" cy="424015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122585" y="6017830"/>
            <a:ext cx="2840008" cy="369417"/>
          </a:xfrm>
          <a:prstGeom prst="rect">
            <a:avLst/>
          </a:prstGeom>
          <a:noFill/>
        </p:spPr>
        <p:txBody>
          <a:bodyPr wrap="none" rtlCol="0">
            <a:spAutoFit/>
          </a:bodyPr>
          <a:lstStyle/>
          <a:p>
            <a:pPr defTabSz="457291"/>
            <a:r>
              <a:rPr lang="en-US" dirty="0">
                <a:solidFill>
                  <a:prstClr val="black"/>
                </a:solidFill>
              </a:rPr>
              <a:t>Kilder, Norges Bank, Grytten</a:t>
            </a:r>
          </a:p>
        </p:txBody>
      </p:sp>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1"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0544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Privat velstand</a:t>
            </a:r>
            <a:br>
              <a:rPr lang="en-US" dirty="0" smtClean="0"/>
            </a:br>
            <a:r>
              <a:rPr lang="en-US" sz="3101" dirty="0"/>
              <a:t>Reelle årslønner i 2014-kroner</a:t>
            </a:r>
          </a:p>
        </p:txBody>
      </p:sp>
      <p:graphicFrame>
        <p:nvGraphicFramePr>
          <p:cNvPr id="4" name="Chart 3"/>
          <p:cNvGraphicFramePr/>
          <p:nvPr>
            <p:extLst/>
          </p:nvPr>
        </p:nvGraphicFramePr>
        <p:xfrm>
          <a:off x="2978798" y="1585678"/>
          <a:ext cx="6114932" cy="416130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640748" y="5887156"/>
            <a:ext cx="2840008" cy="369417"/>
          </a:xfrm>
          <a:prstGeom prst="rect">
            <a:avLst/>
          </a:prstGeom>
          <a:noFill/>
        </p:spPr>
        <p:txBody>
          <a:bodyPr wrap="none" rtlCol="0">
            <a:spAutoFit/>
          </a:bodyPr>
          <a:lstStyle/>
          <a:p>
            <a:pPr defTabSz="457291"/>
            <a:r>
              <a:rPr lang="en-US" dirty="0">
                <a:solidFill>
                  <a:prstClr val="black"/>
                </a:solidFill>
              </a:rPr>
              <a:t>Kilder, Norges Bank, Grytten</a:t>
            </a:r>
          </a:p>
        </p:txBody>
      </p:sp>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7"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549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a:bodyPr>
          <a:lstStyle/>
          <a:p>
            <a:r>
              <a:rPr lang="en-US" dirty="0" smtClean="0"/>
              <a:t>Norges historiske </a:t>
            </a:r>
            <a:r>
              <a:rPr lang="en-US" dirty="0" err="1" smtClean="0"/>
              <a:t>levevei</a:t>
            </a:r>
            <a:endParaRPr lang="en-US" dirty="0"/>
          </a:p>
        </p:txBody>
      </p:sp>
      <p:sp>
        <p:nvSpPr>
          <p:cNvPr id="5" name="Content Placeholder 2"/>
          <p:cNvSpPr>
            <a:spLocks noGrp="1"/>
          </p:cNvSpPr>
          <p:nvPr>
            <p:ph idx="1"/>
          </p:nvPr>
        </p:nvSpPr>
        <p:spPr>
          <a:xfrm>
            <a:off x="1981835" y="1600571"/>
            <a:ext cx="8231505" cy="4943634"/>
          </a:xfrm>
        </p:spPr>
        <p:txBody>
          <a:bodyPr>
            <a:normAutofit lnSpcReduction="10000"/>
          </a:bodyPr>
          <a:lstStyle/>
          <a:p>
            <a:r>
              <a:rPr lang="en-US" dirty="0" err="1" smtClean="0"/>
              <a:t>Landbruk</a:t>
            </a:r>
            <a:endParaRPr lang="en-US" dirty="0" smtClean="0"/>
          </a:p>
          <a:p>
            <a:r>
              <a:rPr lang="en-US" dirty="0" smtClean="0"/>
              <a:t>Fisk</a:t>
            </a:r>
          </a:p>
          <a:p>
            <a:r>
              <a:rPr lang="en-US" dirty="0" err="1" smtClean="0"/>
              <a:t>Skogbruk</a:t>
            </a:r>
            <a:endParaRPr lang="en-US" dirty="0" smtClean="0"/>
          </a:p>
          <a:p>
            <a:r>
              <a:rPr lang="en-US" dirty="0" err="1" smtClean="0"/>
              <a:t>Skipsfart</a:t>
            </a:r>
            <a:endParaRPr lang="en-US" dirty="0" smtClean="0"/>
          </a:p>
          <a:p>
            <a:r>
              <a:rPr lang="en-US" dirty="0" err="1" smtClean="0"/>
              <a:t>Hydroelektrisitet</a:t>
            </a:r>
            <a:endParaRPr lang="en-US" dirty="0" smtClean="0"/>
          </a:p>
          <a:p>
            <a:r>
              <a:rPr lang="en-US" dirty="0" err="1" smtClean="0"/>
              <a:t>Olje</a:t>
            </a:r>
            <a:r>
              <a:rPr lang="en-US" dirty="0" smtClean="0"/>
              <a:t> </a:t>
            </a:r>
            <a:r>
              <a:rPr lang="en-US" dirty="0" err="1" smtClean="0"/>
              <a:t>og</a:t>
            </a:r>
            <a:r>
              <a:rPr lang="en-US" dirty="0" smtClean="0"/>
              <a:t> </a:t>
            </a:r>
            <a:r>
              <a:rPr lang="en-US" dirty="0" err="1" smtClean="0"/>
              <a:t>gass</a:t>
            </a:r>
            <a:endParaRPr lang="en-US" dirty="0" smtClean="0"/>
          </a:p>
          <a:p>
            <a:pPr marL="0" indent="0">
              <a:buNone/>
            </a:pPr>
            <a:endParaRPr lang="en-US" dirty="0"/>
          </a:p>
          <a:p>
            <a:r>
              <a:rPr lang="en-US" dirty="0" err="1" smtClean="0"/>
              <a:t>Norge</a:t>
            </a:r>
            <a:r>
              <a:rPr lang="en-US" dirty="0" smtClean="0"/>
              <a:t> </a:t>
            </a:r>
            <a:r>
              <a:rPr lang="en-US" dirty="0" err="1" smtClean="0"/>
              <a:t>har</a:t>
            </a:r>
            <a:r>
              <a:rPr lang="en-US" dirty="0" smtClean="0"/>
              <a:t> </a:t>
            </a:r>
            <a:r>
              <a:rPr lang="en-US" dirty="0" err="1" smtClean="0"/>
              <a:t>vært</a:t>
            </a:r>
            <a:r>
              <a:rPr lang="en-US" dirty="0" smtClean="0"/>
              <a:t> </a:t>
            </a:r>
            <a:r>
              <a:rPr lang="en-US" dirty="0" err="1" smtClean="0"/>
              <a:t>råvareeksportør</a:t>
            </a:r>
            <a:r>
              <a:rPr lang="en-US" dirty="0" smtClean="0"/>
              <a:t> med store </a:t>
            </a:r>
            <a:r>
              <a:rPr lang="en-US" dirty="0" err="1" smtClean="0"/>
              <a:t>tjenesteytende</a:t>
            </a:r>
            <a:r>
              <a:rPr lang="en-US" dirty="0" smtClean="0"/>
              <a:t> </a:t>
            </a:r>
            <a:r>
              <a:rPr lang="en-US" dirty="0" err="1" smtClean="0"/>
              <a:t>næringer</a:t>
            </a:r>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1"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6093414" y="1932190"/>
            <a:ext cx="3810882" cy="2350044"/>
          </a:xfrm>
          <a:prstGeom prst="rect">
            <a:avLst/>
          </a:prstGeom>
          <a:ln>
            <a:noFill/>
          </a:ln>
          <a:effectLst>
            <a:softEdge rad="112500"/>
          </a:effectLst>
        </p:spPr>
      </p:pic>
    </p:spTree>
    <p:extLst>
      <p:ext uri="{BB962C8B-B14F-4D97-AF65-F5344CB8AC3E}">
        <p14:creationId xmlns:p14="http://schemas.microsoft.com/office/powerpoint/2010/main" val="2763822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Anglofil</a:t>
            </a:r>
            <a:r>
              <a:rPr lang="en-US" dirty="0" smtClean="0"/>
              <a:t> </a:t>
            </a:r>
            <a:r>
              <a:rPr lang="en-US" dirty="0" err="1" smtClean="0"/>
              <a:t>økonomi</a:t>
            </a:r>
            <a:endParaRPr lang="en-US" dirty="0"/>
          </a:p>
        </p:txBody>
      </p:sp>
      <p:sp>
        <p:nvSpPr>
          <p:cNvPr id="3" name="Content Placeholder 2"/>
          <p:cNvSpPr>
            <a:spLocks noGrp="1"/>
          </p:cNvSpPr>
          <p:nvPr>
            <p:ph idx="1"/>
          </p:nvPr>
        </p:nvSpPr>
        <p:spPr>
          <a:xfrm>
            <a:off x="1489075" y="1600572"/>
            <a:ext cx="9433048" cy="4527011"/>
          </a:xfrm>
        </p:spPr>
        <p:txBody>
          <a:bodyPr/>
          <a:lstStyle/>
          <a:p>
            <a:r>
              <a:rPr lang="en-US" dirty="0" err="1" smtClean="0"/>
              <a:t>Vestlandet</a:t>
            </a:r>
            <a:r>
              <a:rPr lang="en-US" dirty="0" smtClean="0"/>
              <a:t> </a:t>
            </a:r>
            <a:r>
              <a:rPr lang="en-US" dirty="0" err="1" smtClean="0"/>
              <a:t>lenge</a:t>
            </a:r>
            <a:r>
              <a:rPr lang="en-US" dirty="0" smtClean="0"/>
              <a:t> en del </a:t>
            </a:r>
            <a:r>
              <a:rPr lang="en-US" dirty="0" err="1" smtClean="0"/>
              <a:t>av</a:t>
            </a:r>
            <a:r>
              <a:rPr lang="en-US" dirty="0" smtClean="0"/>
              <a:t> </a:t>
            </a:r>
            <a:r>
              <a:rPr lang="en-US" dirty="0" err="1" smtClean="0"/>
              <a:t>britisk</a:t>
            </a:r>
            <a:r>
              <a:rPr lang="en-US" dirty="0" smtClean="0"/>
              <a:t> </a:t>
            </a:r>
            <a:r>
              <a:rPr lang="en-US" dirty="0" err="1" smtClean="0"/>
              <a:t>økonomi</a:t>
            </a:r>
            <a:endParaRPr lang="en-US" dirty="0" smtClean="0"/>
          </a:p>
          <a:p>
            <a:r>
              <a:rPr lang="en-US" dirty="0" err="1" smtClean="0"/>
              <a:t>Avhengigheten</a:t>
            </a:r>
            <a:r>
              <a:rPr lang="en-US" dirty="0" smtClean="0"/>
              <a:t> </a:t>
            </a:r>
            <a:r>
              <a:rPr lang="en-US" dirty="0" err="1" smtClean="0"/>
              <a:t>sammen</a:t>
            </a:r>
            <a:r>
              <a:rPr lang="en-US" dirty="0" smtClean="0"/>
              <a:t> med </a:t>
            </a:r>
            <a:r>
              <a:rPr lang="en-US" dirty="0" err="1" smtClean="0"/>
              <a:t>liten</a:t>
            </a:r>
            <a:r>
              <a:rPr lang="en-US" dirty="0" smtClean="0"/>
              <a:t> </a:t>
            </a:r>
            <a:r>
              <a:rPr lang="en-US" dirty="0" err="1" smtClean="0"/>
              <a:t>offentlig</a:t>
            </a:r>
            <a:r>
              <a:rPr lang="en-US" dirty="0" smtClean="0"/>
              <a:t> </a:t>
            </a:r>
            <a:r>
              <a:rPr lang="en-US" dirty="0" err="1" smtClean="0"/>
              <a:t>sektor</a:t>
            </a:r>
            <a:r>
              <a:rPr lang="en-US" dirty="0" smtClean="0"/>
              <a:t> </a:t>
            </a:r>
            <a:r>
              <a:rPr lang="en-US" dirty="0" err="1" smtClean="0"/>
              <a:t>krevde</a:t>
            </a:r>
            <a:r>
              <a:rPr lang="en-US" dirty="0" smtClean="0"/>
              <a:t> </a:t>
            </a:r>
            <a:r>
              <a:rPr lang="en-US" dirty="0" err="1" smtClean="0"/>
              <a:t>omstillingsdyktighet</a:t>
            </a:r>
            <a:endParaRPr lang="en-US" dirty="0" smtClean="0"/>
          </a:p>
          <a:p>
            <a:r>
              <a:rPr lang="en-US" dirty="0" err="1" smtClean="0"/>
              <a:t>Omstilling</a:t>
            </a:r>
            <a:r>
              <a:rPr lang="en-US" dirty="0" smtClean="0"/>
              <a:t> </a:t>
            </a:r>
            <a:r>
              <a:rPr lang="en-US" dirty="0" err="1" smtClean="0"/>
              <a:t>har</a:t>
            </a:r>
            <a:r>
              <a:rPr lang="en-US" dirty="0" smtClean="0"/>
              <a:t> </a:t>
            </a:r>
            <a:r>
              <a:rPr lang="en-US" dirty="0" err="1" smtClean="0"/>
              <a:t>skjedd</a:t>
            </a:r>
            <a:r>
              <a:rPr lang="en-US" dirty="0" smtClean="0"/>
              <a:t> </a:t>
            </a:r>
            <a:r>
              <a:rPr lang="en-US" dirty="0" err="1" smtClean="0"/>
              <a:t>relativt</a:t>
            </a:r>
            <a:r>
              <a:rPr lang="en-US" dirty="0" smtClean="0"/>
              <a:t> </a:t>
            </a:r>
            <a:r>
              <a:rPr lang="en-US" dirty="0" err="1" smtClean="0"/>
              <a:t>hurtig</a:t>
            </a:r>
            <a:r>
              <a:rPr lang="en-US" dirty="0" smtClean="0"/>
              <a:t> </a:t>
            </a:r>
            <a:r>
              <a:rPr lang="en-US" dirty="0" err="1"/>
              <a:t>i</a:t>
            </a:r>
            <a:r>
              <a:rPr lang="en-US" dirty="0" smtClean="0"/>
              <a:t> </a:t>
            </a:r>
            <a:r>
              <a:rPr lang="en-US" dirty="0" err="1" smtClean="0"/>
              <a:t>konkurranseutsatte</a:t>
            </a:r>
            <a:r>
              <a:rPr lang="en-US" dirty="0" smtClean="0"/>
              <a:t> </a:t>
            </a:r>
            <a:r>
              <a:rPr lang="en-US" dirty="0" err="1" smtClean="0"/>
              <a:t>næringer</a:t>
            </a:r>
            <a:endParaRPr lang="en-US" dirty="0" smtClean="0"/>
          </a:p>
          <a:p>
            <a:r>
              <a:rPr lang="en-US" dirty="0" err="1" smtClean="0"/>
              <a:t>Tilpasningsdyktig</a:t>
            </a:r>
            <a:endParaRPr lang="en-US" dirty="0"/>
          </a:p>
          <a:p>
            <a:pPr lvl="1"/>
            <a:r>
              <a:rPr lang="en-US" dirty="0" err="1"/>
              <a:t>n</a:t>
            </a:r>
            <a:r>
              <a:rPr lang="en-US" dirty="0" err="1" smtClean="0"/>
              <a:t>æringsliv</a:t>
            </a:r>
            <a:endParaRPr lang="en-US" dirty="0" smtClean="0"/>
          </a:p>
          <a:p>
            <a:pPr lvl="1"/>
            <a:r>
              <a:rPr lang="en-US" dirty="0" err="1" smtClean="0"/>
              <a:t>arbeidsmarked</a:t>
            </a:r>
            <a:endParaRPr lang="en-US" dirty="0"/>
          </a:p>
        </p:txBody>
      </p:sp>
      <p:pic>
        <p:nvPicPr>
          <p:cNvPr id="4" name="Picture 3"/>
          <p:cNvPicPr>
            <a:picLocks noChangeAspect="1"/>
          </p:cNvPicPr>
          <p:nvPr/>
        </p:nvPicPr>
        <p:blipFill>
          <a:blip r:embed="rId2"/>
          <a:stretch>
            <a:fillRect/>
          </a:stretch>
        </p:blipFill>
        <p:spPr>
          <a:xfrm>
            <a:off x="7158063" y="3751311"/>
            <a:ext cx="2807350" cy="2896270"/>
          </a:xfrm>
          <a:prstGeom prst="rect">
            <a:avLst/>
          </a:prstGeom>
        </p:spPr>
      </p:pic>
      <p:pic>
        <p:nvPicPr>
          <p:cNvPr id="5"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0"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629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Størst</a:t>
            </a:r>
            <a:r>
              <a:rPr lang="en-US" dirty="0" smtClean="0"/>
              <a:t> </a:t>
            </a:r>
            <a:r>
              <a:rPr lang="en-US" dirty="0" err="1" smtClean="0"/>
              <a:t>omstillingsevne</a:t>
            </a:r>
            <a:endParaRPr lang="en-US" dirty="0"/>
          </a:p>
        </p:txBody>
      </p:sp>
      <p:sp>
        <p:nvSpPr>
          <p:cNvPr id="3" name="Content Placeholder 2"/>
          <p:cNvSpPr>
            <a:spLocks noGrp="1"/>
          </p:cNvSpPr>
          <p:nvPr>
            <p:ph idx="1"/>
          </p:nvPr>
        </p:nvSpPr>
        <p:spPr>
          <a:xfrm>
            <a:off x="2065139" y="1600572"/>
            <a:ext cx="9520278" cy="4527011"/>
          </a:xfrm>
        </p:spPr>
        <p:txBody>
          <a:bodyPr/>
          <a:lstStyle/>
          <a:p>
            <a:r>
              <a:rPr lang="en-US" dirty="0" err="1" smtClean="0"/>
              <a:t>Utekonkurrerende</a:t>
            </a:r>
            <a:r>
              <a:rPr lang="en-US" dirty="0" smtClean="0"/>
              <a:t> </a:t>
            </a:r>
            <a:r>
              <a:rPr lang="en-US" dirty="0" err="1" smtClean="0"/>
              <a:t>næringsliv</a:t>
            </a:r>
            <a:endParaRPr lang="en-US" dirty="0" smtClean="0"/>
          </a:p>
          <a:p>
            <a:r>
              <a:rPr lang="en-US" dirty="0" err="1" smtClean="0"/>
              <a:t>Uregulert</a:t>
            </a:r>
            <a:r>
              <a:rPr lang="en-US" dirty="0" smtClean="0"/>
              <a:t> </a:t>
            </a:r>
            <a:r>
              <a:rPr lang="en-US" dirty="0" err="1" smtClean="0"/>
              <a:t>næringsliv</a:t>
            </a:r>
            <a:endParaRPr lang="en-US" dirty="0" smtClean="0"/>
          </a:p>
          <a:p>
            <a:r>
              <a:rPr lang="en-US" dirty="0" err="1" smtClean="0"/>
              <a:t>Vestlandet</a:t>
            </a:r>
            <a:endParaRPr lang="en-US" dirty="0" smtClean="0"/>
          </a:p>
          <a:p>
            <a:r>
              <a:rPr lang="en-US" dirty="0" err="1" smtClean="0"/>
              <a:t>Små</a:t>
            </a:r>
            <a:r>
              <a:rPr lang="en-US" dirty="0" smtClean="0"/>
              <a:t>- </a:t>
            </a:r>
            <a:r>
              <a:rPr lang="en-US" dirty="0" err="1" smtClean="0"/>
              <a:t>og</a:t>
            </a:r>
            <a:r>
              <a:rPr lang="en-US" dirty="0" smtClean="0"/>
              <a:t> </a:t>
            </a:r>
            <a:r>
              <a:rPr lang="en-US" dirty="0" err="1" smtClean="0"/>
              <a:t>mellomstore</a:t>
            </a:r>
            <a:r>
              <a:rPr lang="en-US" dirty="0" smtClean="0"/>
              <a:t> </a:t>
            </a:r>
            <a:r>
              <a:rPr lang="en-US" dirty="0" err="1" smtClean="0"/>
              <a:t>bedrifter</a:t>
            </a:r>
            <a:endParaRPr lang="en-US" dirty="0" smtClean="0"/>
          </a:p>
          <a:p>
            <a:r>
              <a:rPr lang="en-US" dirty="0" err="1" smtClean="0"/>
              <a:t>Arbeidsintensiv</a:t>
            </a:r>
            <a:r>
              <a:rPr lang="en-US" dirty="0" smtClean="0"/>
              <a:t> </a:t>
            </a:r>
            <a:r>
              <a:rPr lang="en-US" dirty="0" err="1" smtClean="0"/>
              <a:t>produksjon</a:t>
            </a:r>
            <a:endParaRPr lang="en-US" dirty="0" smtClean="0"/>
          </a:p>
          <a:p>
            <a:r>
              <a:rPr lang="en-US" dirty="0" err="1" smtClean="0"/>
              <a:t>Konkurransefremmende</a:t>
            </a:r>
            <a:r>
              <a:rPr lang="en-US" dirty="0" smtClean="0"/>
              <a:t> </a:t>
            </a:r>
            <a:r>
              <a:rPr lang="en-US" dirty="0" err="1" smtClean="0"/>
              <a:t>næringsliv</a:t>
            </a:r>
            <a:endParaRPr lang="en-US" dirty="0" smtClean="0"/>
          </a:p>
          <a:p>
            <a:r>
              <a:rPr lang="en-US" dirty="0" err="1" smtClean="0"/>
              <a:t>Næringsliv</a:t>
            </a:r>
            <a:r>
              <a:rPr lang="en-US" dirty="0" smtClean="0"/>
              <a:t> med </a:t>
            </a:r>
            <a:r>
              <a:rPr lang="en-US" dirty="0" err="1" smtClean="0"/>
              <a:t>begrenset</a:t>
            </a:r>
            <a:r>
              <a:rPr lang="en-US" dirty="0" smtClean="0"/>
              <a:t> </a:t>
            </a:r>
            <a:r>
              <a:rPr lang="en-US" dirty="0" err="1" smtClean="0"/>
              <a:t>diskriminering</a:t>
            </a:r>
            <a:endParaRPr lang="en-US" dirty="0"/>
          </a:p>
        </p:txBody>
      </p:sp>
      <p:pic>
        <p:nvPicPr>
          <p:cNvPr id="4"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78"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3945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Minst</a:t>
            </a:r>
            <a:r>
              <a:rPr lang="en-US" dirty="0" smtClean="0"/>
              <a:t> </a:t>
            </a:r>
            <a:r>
              <a:rPr lang="en-US" dirty="0" err="1" smtClean="0"/>
              <a:t>omstillingsevne</a:t>
            </a:r>
            <a:endParaRPr lang="en-US" dirty="0"/>
          </a:p>
        </p:txBody>
      </p:sp>
      <p:sp>
        <p:nvSpPr>
          <p:cNvPr id="3" name="Content Placeholder 2"/>
          <p:cNvSpPr>
            <a:spLocks noGrp="1"/>
          </p:cNvSpPr>
          <p:nvPr>
            <p:ph idx="1"/>
          </p:nvPr>
        </p:nvSpPr>
        <p:spPr>
          <a:xfrm>
            <a:off x="2137147" y="1600572"/>
            <a:ext cx="9448270" cy="4527011"/>
          </a:xfrm>
        </p:spPr>
        <p:txBody>
          <a:bodyPr>
            <a:normAutofit lnSpcReduction="10000"/>
          </a:bodyPr>
          <a:lstStyle/>
          <a:p>
            <a:r>
              <a:rPr lang="en-US" dirty="0" err="1" smtClean="0"/>
              <a:t>Offentlige</a:t>
            </a:r>
            <a:r>
              <a:rPr lang="en-US" dirty="0" smtClean="0"/>
              <a:t> </a:t>
            </a:r>
            <a:r>
              <a:rPr lang="en-US" dirty="0" err="1" smtClean="0"/>
              <a:t>bedrifter</a:t>
            </a:r>
            <a:endParaRPr lang="en-US" dirty="0" smtClean="0"/>
          </a:p>
          <a:p>
            <a:r>
              <a:rPr lang="en-US" dirty="0" err="1" smtClean="0"/>
              <a:t>Tungindustri</a:t>
            </a:r>
            <a:endParaRPr lang="en-US" dirty="0" smtClean="0"/>
          </a:p>
          <a:p>
            <a:r>
              <a:rPr lang="en-US" dirty="0" err="1" smtClean="0"/>
              <a:t>Hjørnesteinsbedrifter</a:t>
            </a:r>
            <a:endParaRPr lang="en-US" dirty="0" smtClean="0"/>
          </a:p>
          <a:p>
            <a:r>
              <a:rPr lang="en-US" dirty="0" err="1" smtClean="0"/>
              <a:t>Ensidige</a:t>
            </a:r>
            <a:r>
              <a:rPr lang="en-US" dirty="0" smtClean="0"/>
              <a:t> </a:t>
            </a:r>
            <a:r>
              <a:rPr lang="en-US" dirty="0" err="1" smtClean="0"/>
              <a:t>industristeder</a:t>
            </a:r>
            <a:endParaRPr lang="en-US" dirty="0" smtClean="0"/>
          </a:p>
          <a:p>
            <a:r>
              <a:rPr lang="en-US" dirty="0" err="1" smtClean="0"/>
              <a:t>Subsidiert</a:t>
            </a:r>
            <a:r>
              <a:rPr lang="en-US" dirty="0" smtClean="0"/>
              <a:t> </a:t>
            </a:r>
            <a:r>
              <a:rPr lang="en-US" dirty="0" err="1" smtClean="0"/>
              <a:t>næringsliv</a:t>
            </a:r>
            <a:endParaRPr lang="en-US" dirty="0" smtClean="0"/>
          </a:p>
          <a:p>
            <a:r>
              <a:rPr lang="en-US" dirty="0" err="1" smtClean="0"/>
              <a:t>Konkurransehemmende</a:t>
            </a:r>
            <a:r>
              <a:rPr lang="en-US" dirty="0" smtClean="0"/>
              <a:t> </a:t>
            </a:r>
            <a:r>
              <a:rPr lang="en-US" dirty="0" err="1" smtClean="0"/>
              <a:t>næringsliv</a:t>
            </a:r>
            <a:endParaRPr lang="en-US" dirty="0" smtClean="0"/>
          </a:p>
          <a:p>
            <a:r>
              <a:rPr lang="en-US" dirty="0" err="1" smtClean="0"/>
              <a:t>Indre</a:t>
            </a:r>
            <a:r>
              <a:rPr lang="en-US" dirty="0" smtClean="0"/>
              <a:t> </a:t>
            </a:r>
            <a:r>
              <a:rPr lang="en-US" dirty="0" err="1" smtClean="0"/>
              <a:t>Østland</a:t>
            </a:r>
            <a:endParaRPr lang="en-US" dirty="0" smtClean="0"/>
          </a:p>
          <a:p>
            <a:r>
              <a:rPr lang="en-US" dirty="0" err="1" smtClean="0"/>
              <a:t>Priviligerte</a:t>
            </a:r>
            <a:r>
              <a:rPr lang="en-US" dirty="0" smtClean="0"/>
              <a:t> </a:t>
            </a:r>
            <a:r>
              <a:rPr lang="en-US" dirty="0" err="1" smtClean="0"/>
              <a:t>næringer</a:t>
            </a:r>
            <a:r>
              <a:rPr lang="en-US" dirty="0" smtClean="0"/>
              <a:t> </a:t>
            </a:r>
            <a:r>
              <a:rPr lang="en-US" dirty="0" err="1" smtClean="0"/>
              <a:t>og</a:t>
            </a:r>
            <a:r>
              <a:rPr lang="en-US" dirty="0" smtClean="0"/>
              <a:t> </a:t>
            </a:r>
            <a:r>
              <a:rPr lang="en-US" dirty="0" err="1" smtClean="0"/>
              <a:t>bedrifter</a:t>
            </a:r>
            <a:endParaRPr lang="en-US" dirty="0" smtClean="0"/>
          </a:p>
          <a:p>
            <a:endParaRPr lang="en-US" dirty="0" smtClean="0"/>
          </a:p>
          <a:p>
            <a:endParaRPr lang="en-US" dirty="0"/>
          </a:p>
        </p:txBody>
      </p:sp>
      <p:pic>
        <p:nvPicPr>
          <p:cNvPr id="4"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1"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978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fontScale="90000"/>
          </a:bodyPr>
          <a:lstStyle/>
          <a:p>
            <a:r>
              <a:rPr lang="en-US" dirty="0" err="1" smtClean="0"/>
              <a:t>Petroleumsproduksjon</a:t>
            </a:r>
            <a:r>
              <a:rPr lang="en-US" dirty="0" smtClean="0"/>
              <a:t/>
            </a:r>
            <a:br>
              <a:rPr lang="en-US" dirty="0" smtClean="0"/>
            </a:br>
            <a:r>
              <a:rPr lang="en-US" dirty="0" err="1" smtClean="0"/>
              <a:t>norsk</a:t>
            </a:r>
            <a:r>
              <a:rPr lang="en-US" dirty="0" smtClean="0"/>
              <a:t> </a:t>
            </a:r>
            <a:r>
              <a:rPr lang="en-US" dirty="0" err="1" smtClean="0"/>
              <a:t>sokkel</a:t>
            </a:r>
            <a:endParaRPr lang="en-US" dirty="0"/>
          </a:p>
        </p:txBody>
      </p:sp>
      <p:pic>
        <p:nvPicPr>
          <p:cNvPr id="5" name="Picture 4" descr="Norsk_oljeproduksj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060" y="1722077"/>
            <a:ext cx="7041056" cy="4662514"/>
          </a:xfrm>
          <a:prstGeom prst="rect">
            <a:avLst/>
          </a:prstGeom>
        </p:spPr>
      </p:pic>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728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fontScale="90000"/>
          </a:bodyPr>
          <a:lstStyle/>
          <a:p>
            <a:r>
              <a:rPr lang="en-US" dirty="0" err="1" smtClean="0"/>
              <a:t>Petroleumsreserver</a:t>
            </a:r>
            <a:r>
              <a:rPr lang="en-US" dirty="0" smtClean="0"/>
              <a:t/>
            </a:r>
            <a:br>
              <a:rPr lang="en-US" dirty="0" smtClean="0"/>
            </a:br>
            <a:r>
              <a:rPr lang="en-US" dirty="0" err="1" smtClean="0"/>
              <a:t>norsk</a:t>
            </a:r>
            <a:r>
              <a:rPr lang="en-US" dirty="0" smtClean="0"/>
              <a:t> </a:t>
            </a:r>
            <a:r>
              <a:rPr lang="en-US" dirty="0" err="1" smtClean="0"/>
              <a:t>sokkel</a:t>
            </a:r>
            <a:endParaRPr lang="en-US" dirty="0"/>
          </a:p>
        </p:txBody>
      </p:sp>
      <p:pic>
        <p:nvPicPr>
          <p:cNvPr id="5" name="Picture 4" descr="fig1-1 stm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0653" y="2003787"/>
            <a:ext cx="7113646" cy="4365831"/>
          </a:xfrm>
          <a:prstGeom prst="rect">
            <a:avLst/>
          </a:prstGeom>
        </p:spPr>
      </p:pic>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667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123" y="5273535"/>
            <a:ext cx="1944844" cy="1143265"/>
          </a:xfrm>
        </p:spPr>
        <p:txBody>
          <a:bodyPr/>
          <a:lstStyle/>
          <a:p>
            <a:r>
              <a:rPr lang="en-US" dirty="0" smtClean="0"/>
              <a:t>SPU</a:t>
            </a:r>
            <a:endParaRPr lang="en-US" dirty="0"/>
          </a:p>
        </p:txBody>
      </p:sp>
      <p:pic>
        <p:nvPicPr>
          <p:cNvPr id="4" name="Picture 3"/>
          <p:cNvPicPr>
            <a:picLocks noChangeAspect="1"/>
          </p:cNvPicPr>
          <p:nvPr/>
        </p:nvPicPr>
        <p:blipFill>
          <a:blip r:embed="rId2"/>
          <a:stretch>
            <a:fillRect/>
          </a:stretch>
        </p:blipFill>
        <p:spPr>
          <a:xfrm>
            <a:off x="2009917" y="414268"/>
            <a:ext cx="6003177" cy="6026629"/>
          </a:xfrm>
          <a:prstGeom prst="rect">
            <a:avLst/>
          </a:prstGeom>
        </p:spPr>
      </p:pic>
      <p:pic>
        <p:nvPicPr>
          <p:cNvPr id="5"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3600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a:bodyPr>
          <a:lstStyle/>
          <a:p>
            <a:r>
              <a:rPr lang="en-US" sz="4001" dirty="0" err="1"/>
              <a:t>Konsekvens</a:t>
            </a:r>
            <a:r>
              <a:rPr lang="en-US" sz="4001" dirty="0"/>
              <a:t> </a:t>
            </a:r>
            <a:r>
              <a:rPr lang="en-US" sz="4001" dirty="0" err="1"/>
              <a:t>av</a:t>
            </a:r>
            <a:r>
              <a:rPr lang="en-US" sz="4001" dirty="0"/>
              <a:t> </a:t>
            </a:r>
            <a:r>
              <a:rPr lang="en-US" sz="4001" dirty="0" err="1"/>
              <a:t>oljebremsen</a:t>
            </a:r>
            <a:endParaRPr lang="en-US" sz="4001" dirty="0"/>
          </a:p>
        </p:txBody>
      </p:sp>
      <p:sp>
        <p:nvSpPr>
          <p:cNvPr id="5" name="Content Placeholder 2"/>
          <p:cNvSpPr>
            <a:spLocks noGrp="1"/>
          </p:cNvSpPr>
          <p:nvPr>
            <p:ph idx="1"/>
          </p:nvPr>
        </p:nvSpPr>
        <p:spPr>
          <a:xfrm>
            <a:off x="1981835" y="1600572"/>
            <a:ext cx="8231505" cy="4527011"/>
          </a:xfrm>
        </p:spPr>
        <p:txBody>
          <a:bodyPr>
            <a:normAutofit/>
          </a:bodyPr>
          <a:lstStyle/>
          <a:p>
            <a:r>
              <a:rPr lang="en-US" dirty="0" err="1" smtClean="0"/>
              <a:t>Så</a:t>
            </a:r>
            <a:r>
              <a:rPr lang="en-US" dirty="0" smtClean="0"/>
              <a:t> sent </a:t>
            </a:r>
            <a:r>
              <a:rPr lang="en-US" dirty="0" err="1" smtClean="0"/>
              <a:t>som</a:t>
            </a:r>
            <a:r>
              <a:rPr lang="en-US" dirty="0" smtClean="0"/>
              <a:t> </a:t>
            </a:r>
            <a:r>
              <a:rPr lang="en-US" dirty="0" err="1" smtClean="0"/>
              <a:t>i</a:t>
            </a:r>
            <a:r>
              <a:rPr lang="en-US" dirty="0" smtClean="0"/>
              <a:t> </a:t>
            </a:r>
            <a:r>
              <a:rPr lang="en-US" dirty="0" err="1" smtClean="0"/>
              <a:t>januar</a:t>
            </a:r>
            <a:r>
              <a:rPr lang="en-US" dirty="0" smtClean="0"/>
              <a:t> 2015 </a:t>
            </a:r>
            <a:r>
              <a:rPr lang="en-US" dirty="0" err="1" smtClean="0"/>
              <a:t>trodde</a:t>
            </a:r>
            <a:r>
              <a:rPr lang="en-US" dirty="0" smtClean="0"/>
              <a:t> vi at vi </a:t>
            </a:r>
            <a:r>
              <a:rPr lang="en-US" dirty="0" err="1" smtClean="0"/>
              <a:t>kom</a:t>
            </a:r>
            <a:r>
              <a:rPr lang="en-US" dirty="0" smtClean="0"/>
              <a:t> </a:t>
            </a:r>
            <a:r>
              <a:rPr lang="en-US" dirty="0" err="1" smtClean="0"/>
              <a:t>til</a:t>
            </a:r>
            <a:r>
              <a:rPr lang="en-US" dirty="0" smtClean="0"/>
              <a:t> </a:t>
            </a:r>
            <a:r>
              <a:rPr lang="en-US" dirty="0" err="1" smtClean="0"/>
              <a:t>å</a:t>
            </a:r>
            <a:r>
              <a:rPr lang="en-US" dirty="0" smtClean="0"/>
              <a:t> </a:t>
            </a:r>
            <a:r>
              <a:rPr lang="en-US" dirty="0" err="1" smtClean="0"/>
              <a:t>spise</a:t>
            </a:r>
            <a:r>
              <a:rPr lang="en-US" dirty="0" smtClean="0"/>
              <a:t> </a:t>
            </a:r>
            <a:r>
              <a:rPr lang="en-US" dirty="0" err="1" smtClean="0"/>
              <a:t>av</a:t>
            </a:r>
            <a:r>
              <a:rPr lang="en-US" dirty="0" smtClean="0"/>
              <a:t> </a:t>
            </a:r>
            <a:r>
              <a:rPr lang="en-US" dirty="0" err="1" smtClean="0"/>
              <a:t>fondet</a:t>
            </a:r>
            <a:r>
              <a:rPr lang="en-US" dirty="0" smtClean="0"/>
              <a:t> </a:t>
            </a:r>
            <a:r>
              <a:rPr lang="en-US" dirty="0" err="1" smtClean="0"/>
              <a:t>ca</a:t>
            </a:r>
            <a:r>
              <a:rPr lang="en-US" dirty="0" smtClean="0"/>
              <a:t> 2023</a:t>
            </a:r>
          </a:p>
          <a:p>
            <a:pPr marL="0" indent="0">
              <a:buNone/>
            </a:pPr>
            <a:endParaRPr lang="en-US" dirty="0"/>
          </a:p>
          <a:p>
            <a:r>
              <a:rPr lang="en-US" dirty="0" err="1" smtClean="0"/>
              <a:t>Statsbudsjett</a:t>
            </a:r>
            <a:r>
              <a:rPr lang="en-US" dirty="0" smtClean="0"/>
              <a:t> for 2017 </a:t>
            </a:r>
            <a:r>
              <a:rPr lang="en-US" dirty="0" err="1" smtClean="0"/>
              <a:t>indikerer</a:t>
            </a:r>
            <a:r>
              <a:rPr lang="en-US" dirty="0" smtClean="0"/>
              <a:t> at </a:t>
            </a:r>
            <a:r>
              <a:rPr lang="en-US" dirty="0" err="1" smtClean="0"/>
              <a:t>kan</a:t>
            </a:r>
            <a:r>
              <a:rPr lang="en-US" dirty="0" smtClean="0"/>
              <a:t> ta </a:t>
            </a:r>
            <a:r>
              <a:rPr lang="en-US" dirty="0" err="1" smtClean="0"/>
              <a:t>ut</a:t>
            </a:r>
            <a:r>
              <a:rPr lang="en-US" dirty="0" smtClean="0"/>
              <a:t> </a:t>
            </a:r>
            <a:r>
              <a:rPr lang="en-US" dirty="0" err="1" smtClean="0"/>
              <a:t>av</a:t>
            </a:r>
            <a:r>
              <a:rPr lang="en-US" dirty="0" smtClean="0"/>
              <a:t> </a:t>
            </a:r>
            <a:r>
              <a:rPr lang="en-US" dirty="0" err="1" smtClean="0"/>
              <a:t>fondet</a:t>
            </a:r>
            <a:r>
              <a:rPr lang="en-US" dirty="0" smtClean="0"/>
              <a:t> </a:t>
            </a:r>
            <a:r>
              <a:rPr lang="en-US" dirty="0" err="1" smtClean="0"/>
              <a:t>ca</a:t>
            </a:r>
            <a:r>
              <a:rPr lang="en-US" dirty="0" smtClean="0"/>
              <a:t> 25 </a:t>
            </a:r>
            <a:r>
              <a:rPr lang="en-US" dirty="0" err="1" smtClean="0"/>
              <a:t>mrd</a:t>
            </a:r>
            <a:r>
              <a:rPr lang="en-US" dirty="0" smtClean="0"/>
              <a:t> </a:t>
            </a:r>
            <a:r>
              <a:rPr lang="en-US" dirty="0" err="1" smtClean="0"/>
              <a:t>mer</a:t>
            </a:r>
            <a:r>
              <a:rPr lang="en-US" dirty="0" smtClean="0"/>
              <a:t> </a:t>
            </a:r>
            <a:r>
              <a:rPr lang="en-US" dirty="0" err="1" smtClean="0"/>
              <a:t>enn</a:t>
            </a:r>
            <a:r>
              <a:rPr lang="en-US" dirty="0" smtClean="0"/>
              <a:t> vi </a:t>
            </a:r>
            <a:r>
              <a:rPr lang="en-US" dirty="0" err="1" smtClean="0"/>
              <a:t>tilfører</a:t>
            </a:r>
            <a:r>
              <a:rPr lang="en-US" dirty="0" smtClean="0"/>
              <a:t> </a:t>
            </a:r>
            <a:r>
              <a:rPr lang="en-US" dirty="0" err="1" smtClean="0"/>
              <a:t>det</a:t>
            </a:r>
            <a:endParaRPr lang="en-US" dirty="0" smtClean="0"/>
          </a:p>
          <a:p>
            <a:endParaRPr lang="en-US" dirty="0"/>
          </a:p>
          <a:p>
            <a:r>
              <a:rPr lang="en-US" dirty="0" err="1" smtClean="0"/>
              <a:t>Oljens</a:t>
            </a:r>
            <a:r>
              <a:rPr lang="en-US" dirty="0" smtClean="0"/>
              <a:t> </a:t>
            </a:r>
            <a:r>
              <a:rPr lang="en-US" dirty="0" err="1" smtClean="0"/>
              <a:t>endelikt</a:t>
            </a:r>
            <a:r>
              <a:rPr lang="en-US" dirty="0" smtClean="0"/>
              <a:t> </a:t>
            </a:r>
            <a:r>
              <a:rPr lang="en-US" dirty="0" err="1" smtClean="0"/>
              <a:t>er</a:t>
            </a:r>
            <a:r>
              <a:rPr lang="en-US" dirty="0" smtClean="0"/>
              <a:t> </a:t>
            </a:r>
            <a:r>
              <a:rPr lang="en-US" dirty="0" err="1" smtClean="0"/>
              <a:t>kommet</a:t>
            </a:r>
            <a:r>
              <a:rPr lang="en-US" dirty="0" smtClean="0"/>
              <a:t> </a:t>
            </a:r>
            <a:r>
              <a:rPr lang="en-US" dirty="0" err="1" smtClean="0"/>
              <a:t>nærmere</a:t>
            </a:r>
            <a:r>
              <a:rPr lang="en-US" dirty="0" smtClean="0"/>
              <a:t> </a:t>
            </a:r>
            <a:r>
              <a:rPr lang="en-US" dirty="0" err="1" smtClean="0"/>
              <a:t>pga</a:t>
            </a:r>
            <a:r>
              <a:rPr lang="en-US" dirty="0" smtClean="0"/>
              <a:t> lave </a:t>
            </a:r>
            <a:r>
              <a:rPr lang="en-US" dirty="0" err="1" smtClean="0"/>
              <a:t>oljepriser</a:t>
            </a:r>
            <a:endParaRPr lang="en-US" dirty="0" smtClean="0"/>
          </a:p>
          <a:p>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1"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5302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lstStyle/>
          <a:p>
            <a:r>
              <a:rPr lang="en-US" dirty="0" smtClean="0"/>
              <a:t>Med </a:t>
            </a:r>
            <a:r>
              <a:rPr lang="en-US" dirty="0" err="1" smtClean="0"/>
              <a:t>andre</a:t>
            </a:r>
            <a:r>
              <a:rPr lang="en-US" dirty="0" smtClean="0"/>
              <a:t> </a:t>
            </a:r>
            <a:r>
              <a:rPr lang="en-US" dirty="0" err="1" smtClean="0"/>
              <a:t>ord</a:t>
            </a:r>
            <a:endParaRPr lang="en-US" dirty="0"/>
          </a:p>
        </p:txBody>
      </p:sp>
      <p:sp>
        <p:nvSpPr>
          <p:cNvPr id="5" name="Content Placeholder 2"/>
          <p:cNvSpPr>
            <a:spLocks noGrp="1"/>
          </p:cNvSpPr>
          <p:nvPr>
            <p:ph idx="1"/>
          </p:nvPr>
        </p:nvSpPr>
        <p:spPr>
          <a:xfrm>
            <a:off x="1981835" y="1197546"/>
            <a:ext cx="8231505" cy="4527011"/>
          </a:xfrm>
        </p:spPr>
        <p:txBody>
          <a:bodyPr>
            <a:normAutofit/>
          </a:bodyPr>
          <a:lstStyle/>
          <a:p>
            <a:pPr marL="0" indent="0">
              <a:buNone/>
            </a:pPr>
            <a:endParaRPr lang="en-US" dirty="0"/>
          </a:p>
          <a:p>
            <a:r>
              <a:rPr lang="en-US" dirty="0" err="1" smtClean="0"/>
              <a:t>Olje</a:t>
            </a:r>
            <a:r>
              <a:rPr lang="en-US" dirty="0" smtClean="0"/>
              <a:t>- </a:t>
            </a:r>
            <a:r>
              <a:rPr lang="en-US" dirty="0" err="1" smtClean="0"/>
              <a:t>og</a:t>
            </a:r>
            <a:r>
              <a:rPr lang="en-US" dirty="0" smtClean="0"/>
              <a:t> </a:t>
            </a:r>
            <a:r>
              <a:rPr lang="en-US" dirty="0" err="1" smtClean="0"/>
              <a:t>gasseventyret</a:t>
            </a:r>
            <a:r>
              <a:rPr lang="en-US" dirty="0" smtClean="0"/>
              <a:t> </a:t>
            </a:r>
            <a:r>
              <a:rPr lang="en-US" dirty="0" err="1" smtClean="0"/>
              <a:t>vil</a:t>
            </a:r>
            <a:r>
              <a:rPr lang="en-US" dirty="0" smtClean="0"/>
              <a:t> ta </a:t>
            </a:r>
            <a:r>
              <a:rPr lang="en-US" dirty="0" err="1" smtClean="0"/>
              <a:t>slutt</a:t>
            </a:r>
            <a:endParaRPr lang="en-US" dirty="0" smtClean="0"/>
          </a:p>
          <a:p>
            <a:r>
              <a:rPr lang="en-US" dirty="0" err="1" smtClean="0"/>
              <a:t>Volummessig</a:t>
            </a:r>
            <a:r>
              <a:rPr lang="en-US" dirty="0" smtClean="0"/>
              <a:t> </a:t>
            </a:r>
            <a:r>
              <a:rPr lang="en-US" dirty="0" err="1" smtClean="0"/>
              <a:t>saktere</a:t>
            </a:r>
            <a:r>
              <a:rPr lang="en-US" dirty="0" smtClean="0"/>
              <a:t> </a:t>
            </a:r>
            <a:r>
              <a:rPr lang="en-US" dirty="0" err="1" smtClean="0"/>
              <a:t>enn</a:t>
            </a:r>
            <a:r>
              <a:rPr lang="en-US" dirty="0" smtClean="0"/>
              <a:t> mange </a:t>
            </a:r>
            <a:r>
              <a:rPr lang="en-US" dirty="0" err="1" smtClean="0"/>
              <a:t>tror</a:t>
            </a:r>
            <a:endParaRPr lang="en-US" dirty="0" smtClean="0"/>
          </a:p>
          <a:p>
            <a:r>
              <a:rPr lang="en-US" dirty="0" err="1" smtClean="0"/>
              <a:t>Verdimessig</a:t>
            </a:r>
            <a:r>
              <a:rPr lang="en-US" dirty="0" smtClean="0"/>
              <a:t> </a:t>
            </a:r>
            <a:r>
              <a:rPr lang="en-US" dirty="0" err="1" smtClean="0"/>
              <a:t>kanskje</a:t>
            </a:r>
            <a:r>
              <a:rPr lang="en-US" dirty="0" smtClean="0"/>
              <a:t> </a:t>
            </a:r>
            <a:r>
              <a:rPr lang="en-US" dirty="0" err="1" smtClean="0"/>
              <a:t>fortere</a:t>
            </a:r>
            <a:r>
              <a:rPr lang="en-US" dirty="0" smtClean="0"/>
              <a:t> </a:t>
            </a:r>
            <a:r>
              <a:rPr lang="en-US" dirty="0" err="1" smtClean="0"/>
              <a:t>enn</a:t>
            </a:r>
            <a:r>
              <a:rPr lang="en-US" dirty="0" smtClean="0"/>
              <a:t> mange </a:t>
            </a:r>
            <a:r>
              <a:rPr lang="en-US" dirty="0" err="1" smtClean="0"/>
              <a:t>tror</a:t>
            </a:r>
            <a:endParaRPr lang="en-US" dirty="0" smtClean="0"/>
          </a:p>
          <a:p>
            <a:r>
              <a:rPr lang="en-US" dirty="0" smtClean="0"/>
              <a:t>Norges </a:t>
            </a:r>
            <a:r>
              <a:rPr lang="en-US" dirty="0" err="1" smtClean="0"/>
              <a:t>kostnadsnivå</a:t>
            </a:r>
            <a:r>
              <a:rPr lang="en-US" dirty="0" smtClean="0"/>
              <a:t> </a:t>
            </a:r>
            <a:r>
              <a:rPr lang="en-US" dirty="0" err="1" smtClean="0"/>
              <a:t>høyest</a:t>
            </a:r>
            <a:r>
              <a:rPr lang="en-US" dirty="0" smtClean="0"/>
              <a:t> </a:t>
            </a:r>
            <a:r>
              <a:rPr lang="en-US" dirty="0" err="1" smtClean="0"/>
              <a:t>i</a:t>
            </a:r>
            <a:r>
              <a:rPr lang="en-US" dirty="0" smtClean="0"/>
              <a:t> </a:t>
            </a:r>
            <a:r>
              <a:rPr lang="en-US" dirty="0" err="1" smtClean="0"/>
              <a:t>verden</a:t>
            </a:r>
            <a:r>
              <a:rPr lang="en-US" dirty="0" smtClean="0"/>
              <a:t> </a:t>
            </a:r>
            <a:endParaRPr lang="en-US" dirty="0"/>
          </a:p>
          <a:p>
            <a:r>
              <a:rPr lang="en-US" dirty="0" err="1" smtClean="0"/>
              <a:t>Hva</a:t>
            </a:r>
            <a:r>
              <a:rPr lang="en-US" dirty="0" smtClean="0"/>
              <a:t> </a:t>
            </a:r>
            <a:r>
              <a:rPr lang="en-US" dirty="0" err="1" smtClean="0"/>
              <a:t>skal</a:t>
            </a:r>
            <a:r>
              <a:rPr lang="en-US" dirty="0" smtClean="0"/>
              <a:t> </a:t>
            </a:r>
            <a:r>
              <a:rPr lang="en-US" dirty="0" err="1" smtClean="0"/>
              <a:t>Norge</a:t>
            </a:r>
            <a:r>
              <a:rPr lang="en-US" dirty="0" smtClean="0"/>
              <a:t> </a:t>
            </a:r>
            <a:r>
              <a:rPr lang="en-US" dirty="0" err="1" smtClean="0"/>
              <a:t>leve</a:t>
            </a:r>
            <a:r>
              <a:rPr lang="en-US" dirty="0" smtClean="0"/>
              <a:t> </a:t>
            </a:r>
            <a:r>
              <a:rPr lang="en-US" dirty="0" err="1" smtClean="0"/>
              <a:t>av</a:t>
            </a:r>
            <a:r>
              <a:rPr lang="en-US" dirty="0" smtClean="0"/>
              <a:t> </a:t>
            </a:r>
            <a:r>
              <a:rPr lang="en-US" dirty="0" err="1" smtClean="0"/>
              <a:t>i</a:t>
            </a:r>
            <a:r>
              <a:rPr lang="en-US" dirty="0" smtClean="0"/>
              <a:t> </a:t>
            </a:r>
            <a:r>
              <a:rPr lang="en-US" dirty="0" err="1" smtClean="0"/>
              <a:t>fremtiden</a:t>
            </a:r>
            <a:r>
              <a:rPr lang="en-US" dirty="0" smtClean="0"/>
              <a:t>?</a:t>
            </a:r>
          </a:p>
          <a:p>
            <a:r>
              <a:rPr lang="en-US" dirty="0" err="1" smtClean="0"/>
              <a:t>Avhengig</a:t>
            </a:r>
            <a:r>
              <a:rPr lang="en-US" dirty="0" smtClean="0"/>
              <a:t> </a:t>
            </a:r>
            <a:r>
              <a:rPr lang="en-US" dirty="0" err="1" smtClean="0"/>
              <a:t>av</a:t>
            </a:r>
            <a:r>
              <a:rPr lang="en-US" dirty="0" smtClean="0"/>
              <a:t> </a:t>
            </a:r>
            <a:r>
              <a:rPr lang="en-US" dirty="0" err="1" smtClean="0"/>
              <a:t>omstillingsevne</a:t>
            </a:r>
            <a:endParaRPr lang="en-US" dirty="0" smtClean="0"/>
          </a:p>
          <a:p>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1013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lstStyle/>
          <a:p>
            <a:r>
              <a:rPr lang="en-US" dirty="0" err="1" smtClean="0"/>
              <a:t>Arbeidskostnadene</a:t>
            </a:r>
            <a:endParaRPr lang="en-US" dirty="0"/>
          </a:p>
        </p:txBody>
      </p:sp>
      <p:pic>
        <p:nvPicPr>
          <p:cNvPr id="5" name="Content Placeholder 3"/>
          <p:cNvPicPr>
            <a:picLocks noGrp="1" noChangeAspect="1"/>
          </p:cNvPicPr>
          <p:nvPr>
            <p:ph idx="1"/>
          </p:nvPr>
        </p:nvPicPr>
        <p:blipFill>
          <a:blip r:embed="rId3"/>
          <a:srcRect t="-2764" b="-2764"/>
          <a:stretch>
            <a:fillRect/>
          </a:stretch>
        </p:blipFill>
        <p:spPr>
          <a:xfrm>
            <a:off x="1899265" y="1737579"/>
            <a:ext cx="8314074" cy="4572440"/>
          </a:xfrm>
        </p:spPr>
      </p:pic>
      <p:pic>
        <p:nvPicPr>
          <p:cNvPr id="6" name="Picture 2" descr="nhh_logo_2f_positiv_gull.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54784"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0087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a:bodyPr>
          <a:lstStyle/>
          <a:p>
            <a:r>
              <a:rPr lang="en-US" sz="4001" dirty="0" err="1"/>
              <a:t>Næringslivets</a:t>
            </a:r>
            <a:r>
              <a:rPr lang="en-US" sz="4001" dirty="0"/>
              <a:t> </a:t>
            </a:r>
            <a:r>
              <a:rPr lang="en-US" sz="4001" dirty="0" err="1"/>
              <a:t>historiske</a:t>
            </a:r>
            <a:r>
              <a:rPr lang="en-US" sz="4001" dirty="0"/>
              <a:t> </a:t>
            </a:r>
            <a:r>
              <a:rPr lang="en-US" sz="4001" dirty="0" err="1"/>
              <a:t>røtter</a:t>
            </a:r>
            <a:endParaRPr lang="en-US" sz="4001" dirty="0"/>
          </a:p>
        </p:txBody>
      </p:sp>
      <p:sp>
        <p:nvSpPr>
          <p:cNvPr id="5" name="Content Placeholder 2"/>
          <p:cNvSpPr>
            <a:spLocks noGrp="1"/>
          </p:cNvSpPr>
          <p:nvPr>
            <p:ph idx="1"/>
          </p:nvPr>
        </p:nvSpPr>
        <p:spPr>
          <a:xfrm>
            <a:off x="1981836" y="1600572"/>
            <a:ext cx="5533134" cy="4527011"/>
          </a:xfrm>
        </p:spPr>
        <p:txBody>
          <a:bodyPr>
            <a:normAutofit fontScale="92500" lnSpcReduction="20000"/>
          </a:bodyPr>
          <a:lstStyle/>
          <a:p>
            <a:r>
              <a:rPr lang="en-US" dirty="0" smtClean="0"/>
              <a:t>Norges </a:t>
            </a:r>
            <a:r>
              <a:rPr lang="en-US" dirty="0" err="1" smtClean="0"/>
              <a:t>næringsliv</a:t>
            </a:r>
            <a:r>
              <a:rPr lang="en-US" dirty="0" smtClean="0"/>
              <a:t> </a:t>
            </a:r>
            <a:r>
              <a:rPr lang="en-US" dirty="0" err="1" smtClean="0"/>
              <a:t>har</a:t>
            </a:r>
            <a:r>
              <a:rPr lang="en-US" dirty="0" smtClean="0"/>
              <a:t> </a:t>
            </a:r>
            <a:r>
              <a:rPr lang="en-US" dirty="0" err="1" smtClean="0"/>
              <a:t>vært</a:t>
            </a:r>
            <a:r>
              <a:rPr lang="en-US" dirty="0" smtClean="0"/>
              <a:t> </a:t>
            </a:r>
            <a:r>
              <a:rPr lang="en-US" dirty="0" err="1" smtClean="0"/>
              <a:t>knyttet</a:t>
            </a:r>
            <a:r>
              <a:rPr lang="en-US" dirty="0" smtClean="0"/>
              <a:t> </a:t>
            </a:r>
            <a:r>
              <a:rPr lang="en-US" dirty="0" err="1" smtClean="0"/>
              <a:t>til</a:t>
            </a:r>
            <a:r>
              <a:rPr lang="en-US" dirty="0" smtClean="0"/>
              <a:t> </a:t>
            </a:r>
            <a:r>
              <a:rPr lang="en-US" dirty="0" err="1" smtClean="0"/>
              <a:t>naturressurser</a:t>
            </a:r>
            <a:r>
              <a:rPr lang="en-US" dirty="0" smtClean="0"/>
              <a:t> </a:t>
            </a:r>
            <a:r>
              <a:rPr lang="en-US" dirty="0" err="1" smtClean="0"/>
              <a:t>og</a:t>
            </a:r>
            <a:r>
              <a:rPr lang="en-US" dirty="0" smtClean="0"/>
              <a:t> </a:t>
            </a:r>
            <a:r>
              <a:rPr lang="en-US" dirty="0" err="1" smtClean="0"/>
              <a:t>innovasjon</a:t>
            </a:r>
            <a:endParaRPr lang="en-US" dirty="0" smtClean="0"/>
          </a:p>
          <a:p>
            <a:endParaRPr lang="en-US" dirty="0"/>
          </a:p>
          <a:p>
            <a:r>
              <a:rPr lang="en-US" dirty="0" err="1" smtClean="0"/>
              <a:t>Vil</a:t>
            </a:r>
            <a:r>
              <a:rPr lang="en-US" dirty="0" smtClean="0"/>
              <a:t> </a:t>
            </a:r>
            <a:r>
              <a:rPr lang="en-US" dirty="0" err="1" smtClean="0"/>
              <a:t>det</a:t>
            </a:r>
            <a:r>
              <a:rPr lang="en-US" dirty="0" smtClean="0"/>
              <a:t> </a:t>
            </a:r>
            <a:r>
              <a:rPr lang="en-US" dirty="0" err="1" smtClean="0"/>
              <a:t>være</a:t>
            </a:r>
            <a:r>
              <a:rPr lang="en-US" dirty="0" smtClean="0"/>
              <a:t> </a:t>
            </a:r>
            <a:r>
              <a:rPr lang="en-US" dirty="0" err="1" smtClean="0"/>
              <a:t>slik</a:t>
            </a:r>
            <a:r>
              <a:rPr lang="en-US" dirty="0" smtClean="0"/>
              <a:t> </a:t>
            </a:r>
            <a:r>
              <a:rPr lang="en-US" dirty="0" err="1" smtClean="0"/>
              <a:t>også</a:t>
            </a:r>
            <a:r>
              <a:rPr lang="en-US" dirty="0" smtClean="0"/>
              <a:t> </a:t>
            </a:r>
            <a:r>
              <a:rPr lang="en-US" dirty="0" err="1"/>
              <a:t>i</a:t>
            </a:r>
            <a:r>
              <a:rPr lang="en-US" dirty="0" smtClean="0"/>
              <a:t> </a:t>
            </a:r>
            <a:r>
              <a:rPr lang="en-US" dirty="0" err="1" smtClean="0"/>
              <a:t>fremtiden</a:t>
            </a:r>
            <a:r>
              <a:rPr lang="en-US" dirty="0" smtClean="0"/>
              <a:t>?</a:t>
            </a:r>
          </a:p>
          <a:p>
            <a:endParaRPr lang="en-US" dirty="0"/>
          </a:p>
          <a:p>
            <a:r>
              <a:rPr lang="en-US" dirty="0" err="1" smtClean="0"/>
              <a:t>Er</a:t>
            </a:r>
            <a:r>
              <a:rPr lang="en-US" dirty="0" smtClean="0"/>
              <a:t> </a:t>
            </a:r>
            <a:r>
              <a:rPr lang="en-US" dirty="0" err="1" smtClean="0"/>
              <a:t>naturressurser</a:t>
            </a:r>
            <a:r>
              <a:rPr lang="en-US" dirty="0" smtClean="0"/>
              <a:t> </a:t>
            </a:r>
            <a:r>
              <a:rPr lang="en-US" dirty="0" err="1" smtClean="0"/>
              <a:t>og</a:t>
            </a:r>
            <a:r>
              <a:rPr lang="en-US" dirty="0" smtClean="0"/>
              <a:t>   </a:t>
            </a:r>
            <a:r>
              <a:rPr lang="en-US" dirty="0" err="1" smtClean="0"/>
              <a:t>innovasjon</a:t>
            </a:r>
            <a:r>
              <a:rPr lang="en-US" dirty="0" smtClean="0"/>
              <a:t> </a:t>
            </a:r>
            <a:r>
              <a:rPr lang="en-US" dirty="0" err="1" smtClean="0"/>
              <a:t>nok</a:t>
            </a:r>
            <a:r>
              <a:rPr lang="en-US" dirty="0" smtClean="0"/>
              <a:t> </a:t>
            </a:r>
            <a:r>
              <a:rPr lang="en-US" dirty="0" err="1" smtClean="0"/>
              <a:t>til</a:t>
            </a:r>
            <a:r>
              <a:rPr lang="en-US" dirty="0" smtClean="0"/>
              <a:t> </a:t>
            </a:r>
            <a:r>
              <a:rPr lang="en-US" dirty="0" err="1" smtClean="0"/>
              <a:t>å</a:t>
            </a:r>
            <a:r>
              <a:rPr lang="en-US" dirty="0" smtClean="0"/>
              <a:t>                </a:t>
            </a:r>
            <a:r>
              <a:rPr lang="en-US" dirty="0" err="1" smtClean="0"/>
              <a:t>gjøre</a:t>
            </a:r>
            <a:r>
              <a:rPr lang="en-US" dirty="0" smtClean="0"/>
              <a:t> </a:t>
            </a:r>
            <a:r>
              <a:rPr lang="en-US" dirty="0" err="1" smtClean="0"/>
              <a:t>det</a:t>
            </a:r>
            <a:r>
              <a:rPr lang="en-US" dirty="0" smtClean="0"/>
              <a:t> bra?</a:t>
            </a:r>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3"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th-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097" y="3201427"/>
            <a:ext cx="3558050" cy="2668538"/>
          </a:xfrm>
          <a:prstGeom prst="rect">
            <a:avLst/>
          </a:prstGeom>
          <a:ln>
            <a:noFill/>
          </a:ln>
          <a:effectLst>
            <a:softEdge rad="112500"/>
          </a:effectLst>
        </p:spPr>
      </p:pic>
    </p:spTree>
    <p:extLst>
      <p:ext uri="{BB962C8B-B14F-4D97-AF65-F5344CB8AC3E}">
        <p14:creationId xmlns:p14="http://schemas.microsoft.com/office/powerpoint/2010/main" val="10963651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a:bodyPr>
          <a:lstStyle/>
          <a:p>
            <a:r>
              <a:rPr lang="en-US" sz="4001" dirty="0" err="1"/>
              <a:t>Makroøkonomisk</a:t>
            </a:r>
            <a:r>
              <a:rPr lang="en-US" sz="4001" dirty="0"/>
              <a:t> </a:t>
            </a:r>
            <a:r>
              <a:rPr lang="en-US" sz="4001" dirty="0" err="1"/>
              <a:t>omstilling</a:t>
            </a:r>
            <a:endParaRPr lang="en-US" sz="4001" dirty="0"/>
          </a:p>
        </p:txBody>
      </p:sp>
      <p:sp>
        <p:nvSpPr>
          <p:cNvPr id="5" name="Content Placeholder 2"/>
          <p:cNvSpPr>
            <a:spLocks noGrp="1"/>
          </p:cNvSpPr>
          <p:nvPr>
            <p:ph idx="1"/>
          </p:nvPr>
        </p:nvSpPr>
        <p:spPr>
          <a:xfrm>
            <a:off x="1981835" y="1424099"/>
            <a:ext cx="8231505" cy="5004958"/>
          </a:xfrm>
        </p:spPr>
        <p:txBody>
          <a:bodyPr>
            <a:normAutofit fontScale="62500" lnSpcReduction="20000"/>
          </a:bodyPr>
          <a:lstStyle/>
          <a:p>
            <a:r>
              <a:rPr lang="en-US" dirty="0" err="1" smtClean="0"/>
              <a:t>Lavere</a:t>
            </a:r>
            <a:r>
              <a:rPr lang="en-US" dirty="0" smtClean="0"/>
              <a:t> </a:t>
            </a:r>
            <a:r>
              <a:rPr lang="en-US" dirty="0" err="1" smtClean="0"/>
              <a:t>velstand</a:t>
            </a:r>
            <a:endParaRPr lang="en-US" dirty="0" smtClean="0"/>
          </a:p>
          <a:p>
            <a:pPr lvl="1"/>
            <a:r>
              <a:rPr lang="en-US" dirty="0" err="1" smtClean="0"/>
              <a:t>Relativt</a:t>
            </a:r>
            <a:r>
              <a:rPr lang="en-US" dirty="0" smtClean="0"/>
              <a:t> fall </a:t>
            </a:r>
            <a:r>
              <a:rPr lang="en-US" dirty="0" err="1" smtClean="0"/>
              <a:t>i</a:t>
            </a:r>
            <a:r>
              <a:rPr lang="en-US" dirty="0" smtClean="0"/>
              <a:t> BNP</a:t>
            </a:r>
          </a:p>
          <a:p>
            <a:r>
              <a:rPr lang="en-US" dirty="0" err="1"/>
              <a:t>Arbeidskostnadene</a:t>
            </a:r>
            <a:r>
              <a:rPr lang="en-US" dirty="0"/>
              <a:t> </a:t>
            </a:r>
            <a:r>
              <a:rPr lang="en-US" dirty="0" err="1"/>
              <a:t>ned</a:t>
            </a:r>
            <a:r>
              <a:rPr lang="en-US" dirty="0"/>
              <a:t> mot </a:t>
            </a:r>
            <a:r>
              <a:rPr lang="en-US" dirty="0" err="1"/>
              <a:t>nordisk</a:t>
            </a:r>
            <a:r>
              <a:rPr lang="en-US" dirty="0"/>
              <a:t> </a:t>
            </a:r>
            <a:r>
              <a:rPr lang="en-US" dirty="0" err="1" smtClean="0"/>
              <a:t>nivå</a:t>
            </a:r>
            <a:endParaRPr lang="en-US" dirty="0" smtClean="0"/>
          </a:p>
          <a:p>
            <a:pPr lvl="1"/>
            <a:r>
              <a:rPr lang="en-US" dirty="0" smtClean="0"/>
              <a:t>40 </a:t>
            </a:r>
            <a:r>
              <a:rPr lang="en-US" dirty="0" err="1" smtClean="0"/>
              <a:t>prosent</a:t>
            </a:r>
            <a:r>
              <a:rPr lang="en-US" dirty="0" smtClean="0"/>
              <a:t> </a:t>
            </a:r>
            <a:r>
              <a:rPr lang="en-US" dirty="0" err="1" smtClean="0"/>
              <a:t>relativ</a:t>
            </a:r>
            <a:r>
              <a:rPr lang="en-US" dirty="0" smtClean="0"/>
              <a:t> </a:t>
            </a:r>
            <a:r>
              <a:rPr lang="en-US" dirty="0" err="1" smtClean="0"/>
              <a:t>nedgang</a:t>
            </a:r>
            <a:endParaRPr lang="en-US" dirty="0" smtClean="0"/>
          </a:p>
          <a:p>
            <a:r>
              <a:rPr lang="en-US" dirty="0" err="1" smtClean="0"/>
              <a:t>Svakere</a:t>
            </a:r>
            <a:r>
              <a:rPr lang="en-US" dirty="0" smtClean="0"/>
              <a:t> krone</a:t>
            </a:r>
          </a:p>
          <a:p>
            <a:pPr lvl="1"/>
            <a:r>
              <a:rPr lang="en-US" dirty="0" err="1" smtClean="0"/>
              <a:t>Kanskje</a:t>
            </a:r>
            <a:r>
              <a:rPr lang="en-US" dirty="0" smtClean="0"/>
              <a:t> 20 </a:t>
            </a:r>
            <a:r>
              <a:rPr lang="en-US" dirty="0" err="1" smtClean="0"/>
              <a:t>prosent</a:t>
            </a:r>
            <a:r>
              <a:rPr lang="en-US" dirty="0" smtClean="0"/>
              <a:t> </a:t>
            </a:r>
            <a:r>
              <a:rPr lang="en-US" dirty="0" err="1" smtClean="0"/>
              <a:t>svakere</a:t>
            </a:r>
            <a:endParaRPr lang="en-US" dirty="0" smtClean="0"/>
          </a:p>
          <a:p>
            <a:r>
              <a:rPr lang="en-US" dirty="0" err="1" smtClean="0"/>
              <a:t>Kutt</a:t>
            </a:r>
            <a:r>
              <a:rPr lang="en-US" dirty="0" smtClean="0"/>
              <a:t> </a:t>
            </a:r>
            <a:r>
              <a:rPr lang="en-US" dirty="0" err="1" smtClean="0"/>
              <a:t>i</a:t>
            </a:r>
            <a:r>
              <a:rPr lang="en-US" dirty="0" smtClean="0"/>
              <a:t> </a:t>
            </a:r>
            <a:r>
              <a:rPr lang="en-US" dirty="0" err="1" smtClean="0"/>
              <a:t>velferdsordninger</a:t>
            </a:r>
            <a:endParaRPr lang="en-US" dirty="0" smtClean="0"/>
          </a:p>
          <a:p>
            <a:pPr lvl="1"/>
            <a:r>
              <a:rPr lang="en-US" dirty="0" err="1" smtClean="0"/>
              <a:t>Pensjoner</a:t>
            </a:r>
            <a:endParaRPr lang="en-US" dirty="0" smtClean="0"/>
          </a:p>
          <a:p>
            <a:pPr lvl="1"/>
            <a:r>
              <a:rPr lang="en-US" dirty="0" err="1" smtClean="0"/>
              <a:t>Syketrygd</a:t>
            </a:r>
            <a:endParaRPr lang="en-US" dirty="0" smtClean="0"/>
          </a:p>
          <a:p>
            <a:pPr lvl="1"/>
            <a:r>
              <a:rPr lang="en-US" dirty="0" err="1" smtClean="0"/>
              <a:t>Arbeidsledighetstrygd</a:t>
            </a:r>
            <a:endParaRPr lang="en-US" dirty="0" smtClean="0"/>
          </a:p>
          <a:p>
            <a:pPr lvl="1"/>
            <a:r>
              <a:rPr lang="en-US" dirty="0" err="1"/>
              <a:t>R</a:t>
            </a:r>
            <a:r>
              <a:rPr lang="en-US" dirty="0" err="1" smtClean="0"/>
              <a:t>efusjoner</a:t>
            </a:r>
            <a:endParaRPr lang="en-US" dirty="0" smtClean="0"/>
          </a:p>
          <a:p>
            <a:r>
              <a:rPr lang="en-US" dirty="0" err="1" smtClean="0"/>
              <a:t>Privatisering</a:t>
            </a:r>
            <a:r>
              <a:rPr lang="en-US" dirty="0" smtClean="0"/>
              <a:t> </a:t>
            </a:r>
            <a:r>
              <a:rPr lang="en-US" dirty="0" err="1" smtClean="0"/>
              <a:t>av</a:t>
            </a:r>
            <a:r>
              <a:rPr lang="en-US" dirty="0" smtClean="0"/>
              <a:t> </a:t>
            </a:r>
            <a:r>
              <a:rPr lang="en-US" dirty="0" err="1" smtClean="0"/>
              <a:t>tjenester</a:t>
            </a:r>
            <a:endParaRPr lang="en-US" dirty="0" smtClean="0"/>
          </a:p>
          <a:p>
            <a:pPr lvl="1"/>
            <a:r>
              <a:rPr lang="en-US" dirty="0" smtClean="0"/>
              <a:t>Med </a:t>
            </a:r>
            <a:r>
              <a:rPr lang="en-US" dirty="0" err="1" smtClean="0"/>
              <a:t>privat</a:t>
            </a:r>
            <a:r>
              <a:rPr lang="en-US" dirty="0" smtClean="0"/>
              <a:t> </a:t>
            </a:r>
            <a:r>
              <a:rPr lang="en-US" dirty="0" err="1" smtClean="0"/>
              <a:t>hel</a:t>
            </a:r>
            <a:r>
              <a:rPr lang="en-US" dirty="0" smtClean="0"/>
              <a:t>- </a:t>
            </a:r>
            <a:r>
              <a:rPr lang="en-US" dirty="0" err="1" smtClean="0"/>
              <a:t>eller</a:t>
            </a:r>
            <a:r>
              <a:rPr lang="en-US" dirty="0" smtClean="0"/>
              <a:t> </a:t>
            </a:r>
            <a:r>
              <a:rPr lang="en-US" dirty="0" err="1" smtClean="0"/>
              <a:t>delfinansiering</a:t>
            </a:r>
            <a:endParaRPr lang="en-US" dirty="0" smtClean="0"/>
          </a:p>
          <a:p>
            <a:r>
              <a:rPr lang="en-US" dirty="0" err="1" smtClean="0"/>
              <a:t>Produktivitetsfremmende</a:t>
            </a:r>
            <a:r>
              <a:rPr lang="en-US" dirty="0" smtClean="0"/>
              <a:t> </a:t>
            </a:r>
            <a:r>
              <a:rPr lang="en-US" dirty="0" err="1" smtClean="0"/>
              <a:t>tiltak</a:t>
            </a:r>
            <a:endParaRPr lang="en-US" dirty="0" smtClean="0"/>
          </a:p>
          <a:p>
            <a:pPr lvl="1"/>
            <a:r>
              <a:rPr lang="en-US" dirty="0" err="1" smtClean="0"/>
              <a:t>Tvinges</a:t>
            </a:r>
            <a:r>
              <a:rPr lang="en-US" dirty="0" smtClean="0"/>
              <a:t> </a:t>
            </a:r>
            <a:r>
              <a:rPr lang="en-US" dirty="0" err="1" smtClean="0"/>
              <a:t>frem</a:t>
            </a:r>
            <a:endParaRPr lang="en-US" dirty="0" smtClean="0"/>
          </a:p>
          <a:p>
            <a:r>
              <a:rPr lang="en-US" dirty="0" err="1"/>
              <a:t>Økt</a:t>
            </a:r>
            <a:r>
              <a:rPr lang="en-US" dirty="0"/>
              <a:t> </a:t>
            </a:r>
            <a:r>
              <a:rPr lang="en-US" dirty="0" err="1" smtClean="0"/>
              <a:t>arbeidsledighet</a:t>
            </a:r>
            <a:endParaRPr lang="en-US" dirty="0" smtClean="0"/>
          </a:p>
          <a:p>
            <a:pPr lvl="1"/>
            <a:r>
              <a:rPr lang="en-US" dirty="0" err="1"/>
              <a:t>U</a:t>
            </a:r>
            <a:r>
              <a:rPr lang="en-US" dirty="0" err="1" smtClean="0"/>
              <a:t>unngåelig</a:t>
            </a:r>
            <a:endParaRPr lang="en-US" dirty="0"/>
          </a:p>
          <a:p>
            <a:pPr marL="0" indent="0">
              <a:buNone/>
            </a:pPr>
            <a:endParaRPr lang="en-US" dirty="0" smtClean="0"/>
          </a:p>
          <a:p>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72"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6823174" y="3464659"/>
            <a:ext cx="3810882" cy="2527885"/>
          </a:xfrm>
          <a:prstGeom prst="rect">
            <a:avLst/>
          </a:prstGeom>
          <a:ln>
            <a:noFill/>
          </a:ln>
          <a:effectLst>
            <a:softEdge rad="112500"/>
          </a:effectLst>
        </p:spPr>
      </p:pic>
    </p:spTree>
    <p:extLst>
      <p:ext uri="{BB962C8B-B14F-4D97-AF65-F5344CB8AC3E}">
        <p14:creationId xmlns:p14="http://schemas.microsoft.com/office/powerpoint/2010/main" val="15733710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normAutofit/>
          </a:bodyPr>
          <a:lstStyle/>
          <a:p>
            <a:r>
              <a:rPr lang="en-US" sz="3601" dirty="0" err="1"/>
              <a:t>Hva</a:t>
            </a:r>
            <a:r>
              <a:rPr lang="en-US" sz="3601" dirty="0"/>
              <a:t> </a:t>
            </a:r>
            <a:r>
              <a:rPr lang="en-US" sz="3601" dirty="0" err="1"/>
              <a:t>kan</a:t>
            </a:r>
            <a:r>
              <a:rPr lang="en-US" sz="3601" dirty="0"/>
              <a:t> </a:t>
            </a:r>
            <a:r>
              <a:rPr lang="en-US" sz="3601" dirty="0" err="1"/>
              <a:t>næringslivet</a:t>
            </a:r>
            <a:r>
              <a:rPr lang="en-US" sz="3601" dirty="0"/>
              <a:t> </a:t>
            </a:r>
            <a:r>
              <a:rPr lang="en-US" sz="3601" dirty="0" err="1"/>
              <a:t>omstille</a:t>
            </a:r>
            <a:r>
              <a:rPr lang="en-US" sz="3601" dirty="0"/>
              <a:t> </a:t>
            </a:r>
            <a:r>
              <a:rPr lang="en-US" sz="3601" dirty="0" err="1"/>
              <a:t>til</a:t>
            </a:r>
            <a:r>
              <a:rPr lang="en-US" sz="3601" dirty="0"/>
              <a:t>?</a:t>
            </a:r>
          </a:p>
        </p:txBody>
      </p:sp>
      <p:sp>
        <p:nvSpPr>
          <p:cNvPr id="5" name="Content Placeholder 2"/>
          <p:cNvSpPr>
            <a:spLocks noGrp="1"/>
          </p:cNvSpPr>
          <p:nvPr>
            <p:ph idx="1"/>
          </p:nvPr>
        </p:nvSpPr>
        <p:spPr>
          <a:xfrm>
            <a:off x="1981835" y="1600572"/>
            <a:ext cx="8231505" cy="4527011"/>
          </a:xfrm>
        </p:spPr>
        <p:txBody>
          <a:bodyPr>
            <a:normAutofit fontScale="85000" lnSpcReduction="20000"/>
          </a:bodyPr>
          <a:lstStyle/>
          <a:p>
            <a:r>
              <a:rPr lang="en-US" dirty="0" err="1" smtClean="0"/>
              <a:t>Naturressurser</a:t>
            </a:r>
            <a:endParaRPr lang="en-US" dirty="0" smtClean="0"/>
          </a:p>
          <a:p>
            <a:r>
              <a:rPr lang="en-US" dirty="0" err="1" smtClean="0"/>
              <a:t>Innovasjon</a:t>
            </a:r>
            <a:endParaRPr lang="en-US" dirty="0" smtClean="0"/>
          </a:p>
          <a:p>
            <a:r>
              <a:rPr lang="en-US" dirty="0" err="1" smtClean="0"/>
              <a:t>Innovasjonshastighet</a:t>
            </a:r>
            <a:endParaRPr lang="en-US" dirty="0" smtClean="0"/>
          </a:p>
          <a:p>
            <a:r>
              <a:rPr lang="en-US" dirty="0" err="1" smtClean="0"/>
              <a:t>Kompetanse</a:t>
            </a:r>
            <a:endParaRPr lang="en-US" dirty="0" smtClean="0"/>
          </a:p>
          <a:p>
            <a:pPr lvl="1"/>
            <a:r>
              <a:rPr lang="en-US" dirty="0" err="1" smtClean="0"/>
              <a:t>Høy</a:t>
            </a:r>
            <a:r>
              <a:rPr lang="en-US" dirty="0" smtClean="0"/>
              <a:t> </a:t>
            </a:r>
            <a:r>
              <a:rPr lang="en-US" dirty="0" err="1" smtClean="0"/>
              <a:t>humankapital</a:t>
            </a:r>
            <a:endParaRPr lang="en-US" dirty="0" smtClean="0"/>
          </a:p>
          <a:p>
            <a:r>
              <a:rPr lang="en-US" dirty="0" err="1" smtClean="0"/>
              <a:t>Videreføring</a:t>
            </a:r>
            <a:r>
              <a:rPr lang="en-US" dirty="0" smtClean="0"/>
              <a:t> </a:t>
            </a:r>
            <a:r>
              <a:rPr lang="en-US" dirty="0" err="1" smtClean="0"/>
              <a:t>av</a:t>
            </a:r>
            <a:r>
              <a:rPr lang="en-US" dirty="0" smtClean="0"/>
              <a:t> </a:t>
            </a:r>
            <a:r>
              <a:rPr lang="en-US" dirty="0" err="1" smtClean="0"/>
              <a:t>næringsklynger</a:t>
            </a:r>
            <a:endParaRPr lang="en-US" dirty="0" smtClean="0"/>
          </a:p>
          <a:p>
            <a:pPr lvl="1"/>
            <a:r>
              <a:rPr lang="en-US" dirty="0" smtClean="0"/>
              <a:t>Maritime </a:t>
            </a:r>
            <a:r>
              <a:rPr lang="en-US" dirty="0" err="1" smtClean="0"/>
              <a:t>og</a:t>
            </a:r>
            <a:r>
              <a:rPr lang="en-US" dirty="0" smtClean="0"/>
              <a:t> marine</a:t>
            </a:r>
          </a:p>
          <a:p>
            <a:r>
              <a:rPr lang="en-US" dirty="0" err="1"/>
              <a:t>K</a:t>
            </a:r>
            <a:r>
              <a:rPr lang="en-US" dirty="0" err="1" smtClean="0"/>
              <a:t>omparative</a:t>
            </a:r>
            <a:r>
              <a:rPr lang="en-US" dirty="0" smtClean="0"/>
              <a:t> </a:t>
            </a:r>
            <a:r>
              <a:rPr lang="en-US" dirty="0" err="1" smtClean="0"/>
              <a:t>fortrinn</a:t>
            </a:r>
            <a:endParaRPr lang="en-US" dirty="0" smtClean="0"/>
          </a:p>
          <a:p>
            <a:pPr lvl="1"/>
            <a:r>
              <a:rPr lang="en-US" dirty="0" err="1" smtClean="0"/>
              <a:t>Offshoreteknologi</a:t>
            </a:r>
            <a:endParaRPr lang="en-US" dirty="0" smtClean="0"/>
          </a:p>
          <a:p>
            <a:pPr lvl="1"/>
            <a:r>
              <a:rPr lang="en-US" dirty="0" err="1" smtClean="0"/>
              <a:t>Annen</a:t>
            </a:r>
            <a:r>
              <a:rPr lang="en-US" dirty="0" smtClean="0"/>
              <a:t> </a:t>
            </a:r>
            <a:r>
              <a:rPr lang="en-US" dirty="0" err="1" smtClean="0"/>
              <a:t>maritim</a:t>
            </a:r>
            <a:r>
              <a:rPr lang="en-US" dirty="0" smtClean="0"/>
              <a:t> </a:t>
            </a:r>
            <a:r>
              <a:rPr lang="en-US" dirty="0" err="1" smtClean="0"/>
              <a:t>og</a:t>
            </a:r>
            <a:r>
              <a:rPr lang="en-US" dirty="0" smtClean="0"/>
              <a:t> </a:t>
            </a:r>
            <a:r>
              <a:rPr lang="en-US" dirty="0" err="1" smtClean="0"/>
              <a:t>marin</a:t>
            </a:r>
            <a:r>
              <a:rPr lang="en-US" dirty="0" smtClean="0"/>
              <a:t> </a:t>
            </a:r>
            <a:r>
              <a:rPr lang="en-US" dirty="0" err="1" smtClean="0"/>
              <a:t>teknologi</a:t>
            </a:r>
            <a:endParaRPr lang="en-US" dirty="0" smtClean="0"/>
          </a:p>
          <a:p>
            <a:pPr lvl="1"/>
            <a:r>
              <a:rPr lang="en-US" dirty="0" err="1" smtClean="0"/>
              <a:t>Småindustri</a:t>
            </a:r>
            <a:endParaRPr lang="en-US" dirty="0" smtClean="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5"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6957670" y="1846765"/>
            <a:ext cx="3255669" cy="1823175"/>
          </a:xfrm>
          <a:prstGeom prst="rect">
            <a:avLst/>
          </a:prstGeom>
          <a:ln>
            <a:noFill/>
          </a:ln>
          <a:effectLst>
            <a:softEdge rad="112500"/>
          </a:effectLst>
        </p:spPr>
      </p:pic>
      <p:pic>
        <p:nvPicPr>
          <p:cNvPr id="8" name="Picture 7" descr="th.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2692" y="4140480"/>
            <a:ext cx="2776525" cy="1545599"/>
          </a:xfrm>
          <a:prstGeom prst="rect">
            <a:avLst/>
          </a:prstGeom>
          <a:ln>
            <a:noFill/>
          </a:ln>
          <a:effectLst>
            <a:softEdge rad="112500"/>
          </a:effectLst>
        </p:spPr>
      </p:pic>
    </p:spTree>
    <p:extLst>
      <p:ext uri="{BB962C8B-B14F-4D97-AF65-F5344CB8AC3E}">
        <p14:creationId xmlns:p14="http://schemas.microsoft.com/office/powerpoint/2010/main" val="1621961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lstStyle/>
          <a:p>
            <a:r>
              <a:rPr lang="en-US" dirty="0" err="1" smtClean="0"/>
              <a:t>Hvilke</a:t>
            </a:r>
            <a:r>
              <a:rPr lang="en-US" dirty="0" smtClean="0"/>
              <a:t> </a:t>
            </a:r>
            <a:r>
              <a:rPr lang="en-US" dirty="0" err="1" smtClean="0"/>
              <a:t>næringer</a:t>
            </a:r>
            <a:r>
              <a:rPr lang="en-US" dirty="0" smtClean="0"/>
              <a:t>?</a:t>
            </a:r>
            <a:endParaRPr lang="en-US" dirty="0"/>
          </a:p>
        </p:txBody>
      </p:sp>
      <p:sp>
        <p:nvSpPr>
          <p:cNvPr id="5" name="Content Placeholder 2"/>
          <p:cNvSpPr>
            <a:spLocks noGrp="1"/>
          </p:cNvSpPr>
          <p:nvPr>
            <p:ph idx="1"/>
          </p:nvPr>
        </p:nvSpPr>
        <p:spPr>
          <a:xfrm>
            <a:off x="1981835" y="1600572"/>
            <a:ext cx="8231505" cy="4527011"/>
          </a:xfrm>
        </p:spPr>
        <p:txBody>
          <a:bodyPr>
            <a:normAutofit fontScale="92500" lnSpcReduction="10000"/>
          </a:bodyPr>
          <a:lstStyle/>
          <a:p>
            <a:r>
              <a:rPr lang="en-US" dirty="0" err="1" smtClean="0"/>
              <a:t>Det</a:t>
            </a:r>
            <a:r>
              <a:rPr lang="en-US" dirty="0" smtClean="0"/>
              <a:t> </a:t>
            </a:r>
            <a:r>
              <a:rPr lang="en-US" dirty="0" err="1" smtClean="0"/>
              <a:t>er</a:t>
            </a:r>
            <a:r>
              <a:rPr lang="en-US" dirty="0" smtClean="0"/>
              <a:t> </a:t>
            </a:r>
            <a:r>
              <a:rPr lang="en-US" dirty="0" err="1" smtClean="0"/>
              <a:t>ikke</a:t>
            </a:r>
            <a:r>
              <a:rPr lang="en-US" dirty="0" smtClean="0"/>
              <a:t> </a:t>
            </a:r>
            <a:r>
              <a:rPr lang="en-US" dirty="0" err="1" smtClean="0"/>
              <a:t>opp</a:t>
            </a:r>
            <a:r>
              <a:rPr lang="en-US" dirty="0" smtClean="0"/>
              <a:t> </a:t>
            </a:r>
            <a:r>
              <a:rPr lang="en-US" dirty="0" err="1" smtClean="0"/>
              <a:t>til</a:t>
            </a:r>
            <a:r>
              <a:rPr lang="en-US" dirty="0" smtClean="0"/>
              <a:t> </a:t>
            </a:r>
            <a:r>
              <a:rPr lang="en-US" dirty="0" err="1" smtClean="0"/>
              <a:t>politikere</a:t>
            </a:r>
            <a:r>
              <a:rPr lang="en-US" dirty="0" smtClean="0"/>
              <a:t> </a:t>
            </a:r>
            <a:r>
              <a:rPr lang="en-US" dirty="0" err="1" smtClean="0"/>
              <a:t>eller</a:t>
            </a:r>
            <a:r>
              <a:rPr lang="en-US" dirty="0" smtClean="0"/>
              <a:t> </a:t>
            </a:r>
            <a:r>
              <a:rPr lang="en-US" dirty="0" err="1" smtClean="0"/>
              <a:t>økonomer</a:t>
            </a:r>
            <a:r>
              <a:rPr lang="en-US" dirty="0" smtClean="0"/>
              <a:t> </a:t>
            </a:r>
            <a:r>
              <a:rPr lang="en-US" dirty="0" err="1" smtClean="0"/>
              <a:t>å</a:t>
            </a:r>
            <a:r>
              <a:rPr lang="en-US" dirty="0" smtClean="0"/>
              <a:t> </a:t>
            </a:r>
            <a:r>
              <a:rPr lang="en-US" dirty="0" err="1" smtClean="0"/>
              <a:t>bestemme</a:t>
            </a:r>
            <a:endParaRPr lang="en-US" dirty="0" smtClean="0"/>
          </a:p>
          <a:p>
            <a:r>
              <a:rPr lang="en-US" dirty="0" smtClean="0"/>
              <a:t>Men </a:t>
            </a:r>
            <a:r>
              <a:rPr lang="en-US" dirty="0" err="1" smtClean="0"/>
              <a:t>markedet</a:t>
            </a:r>
            <a:r>
              <a:rPr lang="en-US" dirty="0" smtClean="0"/>
              <a:t> </a:t>
            </a:r>
            <a:r>
              <a:rPr lang="en-US" dirty="0" err="1" smtClean="0"/>
              <a:t>selv</a:t>
            </a:r>
            <a:endParaRPr lang="en-US" dirty="0" smtClean="0"/>
          </a:p>
          <a:p>
            <a:r>
              <a:rPr lang="en-US" dirty="0" err="1" smtClean="0"/>
              <a:t>Knyttet</a:t>
            </a:r>
            <a:r>
              <a:rPr lang="en-US" dirty="0" smtClean="0"/>
              <a:t> </a:t>
            </a:r>
            <a:r>
              <a:rPr lang="en-US" dirty="0" err="1" smtClean="0"/>
              <a:t>til</a:t>
            </a:r>
            <a:r>
              <a:rPr lang="en-US" dirty="0" smtClean="0"/>
              <a:t> </a:t>
            </a:r>
            <a:r>
              <a:rPr lang="en-US" dirty="0" err="1" smtClean="0"/>
              <a:t>hav</a:t>
            </a:r>
            <a:r>
              <a:rPr lang="en-US" dirty="0" smtClean="0"/>
              <a:t>, </a:t>
            </a:r>
            <a:r>
              <a:rPr lang="en-US" dirty="0" err="1" smtClean="0"/>
              <a:t>vann</a:t>
            </a:r>
            <a:r>
              <a:rPr lang="en-US" dirty="0" smtClean="0"/>
              <a:t> </a:t>
            </a:r>
            <a:r>
              <a:rPr lang="en-US" dirty="0" err="1" smtClean="0"/>
              <a:t>og</a:t>
            </a:r>
            <a:r>
              <a:rPr lang="en-US" dirty="0" smtClean="0"/>
              <a:t> </a:t>
            </a:r>
            <a:r>
              <a:rPr lang="en-US" dirty="0" err="1" smtClean="0"/>
              <a:t>naturressurser</a:t>
            </a:r>
            <a:endParaRPr lang="en-US" dirty="0" smtClean="0"/>
          </a:p>
          <a:p>
            <a:r>
              <a:rPr lang="en-US" dirty="0" err="1" smtClean="0"/>
              <a:t>Miljøbasert</a:t>
            </a:r>
            <a:r>
              <a:rPr lang="en-US" dirty="0" smtClean="0"/>
              <a:t> (</a:t>
            </a:r>
            <a:r>
              <a:rPr lang="en-US" dirty="0" err="1" smtClean="0"/>
              <a:t>grønn</a:t>
            </a:r>
            <a:r>
              <a:rPr lang="en-US" dirty="0" smtClean="0"/>
              <a:t> </a:t>
            </a:r>
            <a:r>
              <a:rPr lang="en-US" dirty="0" err="1" smtClean="0"/>
              <a:t>teknologi</a:t>
            </a:r>
            <a:r>
              <a:rPr lang="en-US" dirty="0" smtClean="0"/>
              <a:t>)</a:t>
            </a:r>
          </a:p>
          <a:p>
            <a:r>
              <a:rPr lang="en-US" dirty="0" err="1" smtClean="0"/>
              <a:t>Knyttet</a:t>
            </a:r>
            <a:r>
              <a:rPr lang="en-US" dirty="0" smtClean="0"/>
              <a:t> </a:t>
            </a:r>
            <a:r>
              <a:rPr lang="en-US" dirty="0" err="1" smtClean="0"/>
              <a:t>til</a:t>
            </a:r>
            <a:r>
              <a:rPr lang="en-US" dirty="0" smtClean="0"/>
              <a:t> </a:t>
            </a:r>
            <a:r>
              <a:rPr lang="en-US" dirty="0" err="1" smtClean="0"/>
              <a:t>innovasjon</a:t>
            </a:r>
            <a:r>
              <a:rPr lang="en-US" dirty="0" smtClean="0"/>
              <a:t> </a:t>
            </a:r>
            <a:r>
              <a:rPr lang="en-US" dirty="0" err="1" smtClean="0"/>
              <a:t>og</a:t>
            </a:r>
            <a:r>
              <a:rPr lang="en-US" dirty="0" smtClean="0"/>
              <a:t> </a:t>
            </a:r>
            <a:r>
              <a:rPr lang="en-US" dirty="0" err="1" smtClean="0"/>
              <a:t>innovasjonshastighet</a:t>
            </a:r>
            <a:endParaRPr lang="en-US" dirty="0" smtClean="0"/>
          </a:p>
          <a:p>
            <a:r>
              <a:rPr lang="en-US" dirty="0" err="1" smtClean="0"/>
              <a:t>Basert</a:t>
            </a:r>
            <a:r>
              <a:rPr lang="en-US" dirty="0" smtClean="0"/>
              <a:t> </a:t>
            </a:r>
            <a:r>
              <a:rPr lang="en-US" dirty="0" err="1" smtClean="0"/>
              <a:t>på</a:t>
            </a:r>
            <a:r>
              <a:rPr lang="en-US" dirty="0" smtClean="0"/>
              <a:t> </a:t>
            </a:r>
            <a:r>
              <a:rPr lang="en-US" dirty="0" err="1" smtClean="0"/>
              <a:t>komparative</a:t>
            </a:r>
            <a:r>
              <a:rPr lang="en-US" dirty="0" smtClean="0"/>
              <a:t> </a:t>
            </a:r>
            <a:r>
              <a:rPr lang="en-US" dirty="0" err="1" smtClean="0"/>
              <a:t>fortrinn</a:t>
            </a:r>
            <a:r>
              <a:rPr lang="en-US" dirty="0" smtClean="0"/>
              <a:t> </a:t>
            </a:r>
            <a:r>
              <a:rPr lang="en-US" dirty="0" err="1" smtClean="0"/>
              <a:t>i</a:t>
            </a:r>
            <a:r>
              <a:rPr lang="en-US" dirty="0" smtClean="0"/>
              <a:t> </a:t>
            </a:r>
            <a:r>
              <a:rPr lang="en-US" dirty="0" err="1" smtClean="0"/>
              <a:t>tilknytning</a:t>
            </a:r>
            <a:r>
              <a:rPr lang="en-US" dirty="0" smtClean="0"/>
              <a:t> </a:t>
            </a:r>
            <a:r>
              <a:rPr lang="en-US" dirty="0" err="1" smtClean="0"/>
              <a:t>til</a:t>
            </a:r>
            <a:r>
              <a:rPr lang="en-US" dirty="0" smtClean="0"/>
              <a:t> </a:t>
            </a:r>
            <a:r>
              <a:rPr lang="en-US" dirty="0" err="1" smtClean="0"/>
              <a:t>naturressurser</a:t>
            </a:r>
            <a:r>
              <a:rPr lang="en-US" dirty="0" smtClean="0"/>
              <a:t> </a:t>
            </a:r>
            <a:r>
              <a:rPr lang="en-US" dirty="0" err="1" smtClean="0"/>
              <a:t>og</a:t>
            </a:r>
            <a:r>
              <a:rPr lang="en-US" dirty="0" smtClean="0"/>
              <a:t> </a:t>
            </a:r>
            <a:r>
              <a:rPr lang="en-US" dirty="0" err="1" smtClean="0"/>
              <a:t>humankapital</a:t>
            </a:r>
            <a:endParaRPr lang="en-US" dirty="0" smtClean="0"/>
          </a:p>
          <a:p>
            <a:r>
              <a:rPr lang="en-US" dirty="0" err="1" smtClean="0"/>
              <a:t>Små</a:t>
            </a:r>
            <a:r>
              <a:rPr lang="en-US" dirty="0" smtClean="0"/>
              <a:t> </a:t>
            </a:r>
            <a:r>
              <a:rPr lang="en-US" dirty="0" err="1" smtClean="0"/>
              <a:t>og</a:t>
            </a:r>
            <a:r>
              <a:rPr lang="en-US" dirty="0" smtClean="0"/>
              <a:t> </a:t>
            </a:r>
            <a:r>
              <a:rPr lang="en-US" dirty="0" err="1" smtClean="0"/>
              <a:t>mellomstore</a:t>
            </a:r>
            <a:r>
              <a:rPr lang="en-US" dirty="0" smtClean="0"/>
              <a:t> </a:t>
            </a:r>
            <a:r>
              <a:rPr lang="en-US" dirty="0" err="1" smtClean="0"/>
              <a:t>bedrifter</a:t>
            </a:r>
            <a:endParaRPr lang="en-US" dirty="0" smtClean="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83"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3741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lstStyle/>
          <a:p>
            <a:r>
              <a:rPr lang="nb-NO" dirty="0" smtClean="0"/>
              <a:t>Konklusjoner</a:t>
            </a:r>
            <a:endParaRPr lang="nb-NO" dirty="0"/>
          </a:p>
        </p:txBody>
      </p:sp>
      <p:sp>
        <p:nvSpPr>
          <p:cNvPr id="5" name="Content Placeholder 2"/>
          <p:cNvSpPr>
            <a:spLocks noGrp="1"/>
          </p:cNvSpPr>
          <p:nvPr>
            <p:ph idx="1"/>
          </p:nvPr>
        </p:nvSpPr>
        <p:spPr>
          <a:xfrm>
            <a:off x="1981835" y="1417967"/>
            <a:ext cx="8231505" cy="5112851"/>
          </a:xfrm>
        </p:spPr>
        <p:txBody>
          <a:bodyPr>
            <a:normAutofit fontScale="77500" lnSpcReduction="20000"/>
          </a:bodyPr>
          <a:lstStyle/>
          <a:p>
            <a:pPr>
              <a:lnSpc>
                <a:spcPct val="120000"/>
              </a:lnSpc>
            </a:pPr>
            <a:r>
              <a:rPr lang="en-US" dirty="0" err="1" smtClean="0"/>
              <a:t>Historisk</a:t>
            </a:r>
            <a:r>
              <a:rPr lang="en-US" dirty="0" smtClean="0"/>
              <a:t> sett </a:t>
            </a:r>
            <a:r>
              <a:rPr lang="en-US" dirty="0" err="1" smtClean="0"/>
              <a:t>har</a:t>
            </a:r>
            <a:r>
              <a:rPr lang="en-US" dirty="0" smtClean="0"/>
              <a:t> </a:t>
            </a:r>
            <a:r>
              <a:rPr lang="en-US" dirty="0" err="1" smtClean="0"/>
              <a:t>Norge</a:t>
            </a:r>
            <a:r>
              <a:rPr lang="en-US" dirty="0" smtClean="0"/>
              <a:t> </a:t>
            </a:r>
            <a:r>
              <a:rPr lang="en-US" dirty="0" err="1" smtClean="0"/>
              <a:t>hatt</a:t>
            </a:r>
            <a:r>
              <a:rPr lang="en-US" dirty="0" smtClean="0"/>
              <a:t> </a:t>
            </a:r>
            <a:r>
              <a:rPr lang="en-US" dirty="0" err="1" smtClean="0"/>
              <a:t>dynamisk</a:t>
            </a:r>
            <a:r>
              <a:rPr lang="en-US" dirty="0" smtClean="0"/>
              <a:t> </a:t>
            </a:r>
            <a:r>
              <a:rPr lang="en-US" dirty="0" err="1" smtClean="0"/>
              <a:t>og</a:t>
            </a:r>
            <a:r>
              <a:rPr lang="en-US" dirty="0" smtClean="0"/>
              <a:t> </a:t>
            </a:r>
            <a:r>
              <a:rPr lang="en-US" dirty="0" err="1" smtClean="0"/>
              <a:t>omstillingsdyktig</a:t>
            </a:r>
            <a:r>
              <a:rPr lang="en-US" dirty="0" smtClean="0"/>
              <a:t> </a:t>
            </a:r>
            <a:r>
              <a:rPr lang="en-US" dirty="0" err="1" smtClean="0"/>
              <a:t>utekonkurrerende</a:t>
            </a:r>
            <a:r>
              <a:rPr lang="en-US" dirty="0" smtClean="0"/>
              <a:t> </a:t>
            </a:r>
            <a:r>
              <a:rPr lang="en-US" dirty="0" err="1" smtClean="0"/>
              <a:t>næringsliv</a:t>
            </a:r>
            <a:r>
              <a:rPr lang="en-US" dirty="0" smtClean="0"/>
              <a:t> </a:t>
            </a:r>
            <a:r>
              <a:rPr lang="en-US" dirty="0" err="1" smtClean="0"/>
              <a:t>i</a:t>
            </a:r>
            <a:r>
              <a:rPr lang="en-US" dirty="0" smtClean="0"/>
              <a:t> </a:t>
            </a:r>
            <a:r>
              <a:rPr lang="en-US" dirty="0" err="1" smtClean="0"/>
              <a:t>privat</a:t>
            </a:r>
            <a:r>
              <a:rPr lang="en-US" dirty="0" smtClean="0"/>
              <a:t> </a:t>
            </a:r>
            <a:r>
              <a:rPr lang="en-US" dirty="0" err="1" smtClean="0"/>
              <a:t>sektor</a:t>
            </a:r>
            <a:endParaRPr lang="en-US" dirty="0" smtClean="0"/>
          </a:p>
          <a:p>
            <a:pPr>
              <a:lnSpc>
                <a:spcPct val="120000"/>
              </a:lnSpc>
            </a:pPr>
            <a:r>
              <a:rPr lang="en-US" dirty="0" err="1" smtClean="0"/>
              <a:t>Naturressurser</a:t>
            </a:r>
            <a:r>
              <a:rPr lang="en-US" dirty="0" smtClean="0"/>
              <a:t> </a:t>
            </a:r>
            <a:r>
              <a:rPr lang="en-US" dirty="0" err="1" smtClean="0"/>
              <a:t>og</a:t>
            </a:r>
            <a:r>
              <a:rPr lang="en-US" dirty="0" smtClean="0"/>
              <a:t> </a:t>
            </a:r>
            <a:r>
              <a:rPr lang="en-US" dirty="0" err="1" smtClean="0"/>
              <a:t>innovasjon</a:t>
            </a:r>
            <a:r>
              <a:rPr lang="en-US" dirty="0" smtClean="0"/>
              <a:t> </a:t>
            </a:r>
            <a:r>
              <a:rPr lang="en-US" dirty="0" err="1" smtClean="0"/>
              <a:t>har</a:t>
            </a:r>
            <a:r>
              <a:rPr lang="en-US" dirty="0" smtClean="0"/>
              <a:t> </a:t>
            </a:r>
            <a:r>
              <a:rPr lang="en-US" dirty="0" err="1" smtClean="0"/>
              <a:t>vært</a:t>
            </a:r>
            <a:r>
              <a:rPr lang="en-US" dirty="0" smtClean="0"/>
              <a:t> </a:t>
            </a:r>
            <a:r>
              <a:rPr lang="en-US" dirty="0" err="1" smtClean="0"/>
              <a:t>bærebjelken</a:t>
            </a:r>
            <a:endParaRPr lang="en-US" dirty="0" smtClean="0"/>
          </a:p>
          <a:p>
            <a:pPr>
              <a:lnSpc>
                <a:spcPct val="120000"/>
              </a:lnSpc>
            </a:pPr>
            <a:r>
              <a:rPr lang="en-US" dirty="0" err="1" smtClean="0"/>
              <a:t>Oljebremsen</a:t>
            </a:r>
            <a:r>
              <a:rPr lang="en-US" dirty="0" smtClean="0"/>
              <a:t> en </a:t>
            </a:r>
            <a:r>
              <a:rPr lang="en-US" dirty="0" err="1" smtClean="0"/>
              <a:t>utfordring</a:t>
            </a:r>
            <a:endParaRPr lang="en-US" dirty="0" smtClean="0"/>
          </a:p>
          <a:p>
            <a:pPr>
              <a:lnSpc>
                <a:spcPct val="120000"/>
              </a:lnSpc>
            </a:pPr>
            <a:r>
              <a:rPr lang="en-US" dirty="0" err="1" smtClean="0"/>
              <a:t>Direkte</a:t>
            </a:r>
            <a:r>
              <a:rPr lang="en-US" dirty="0" smtClean="0"/>
              <a:t> </a:t>
            </a:r>
            <a:r>
              <a:rPr lang="en-US" dirty="0" err="1" smtClean="0"/>
              <a:t>oppbyggingen</a:t>
            </a:r>
            <a:r>
              <a:rPr lang="en-US" dirty="0" smtClean="0"/>
              <a:t> </a:t>
            </a:r>
            <a:r>
              <a:rPr lang="en-US" dirty="0" err="1" smtClean="0"/>
              <a:t>av</a:t>
            </a:r>
            <a:r>
              <a:rPr lang="en-US" dirty="0" smtClean="0"/>
              <a:t> </a:t>
            </a:r>
            <a:r>
              <a:rPr lang="en-US" dirty="0" err="1" smtClean="0"/>
              <a:t>oljefondet</a:t>
            </a:r>
            <a:r>
              <a:rPr lang="en-US" dirty="0" smtClean="0"/>
              <a:t> over </a:t>
            </a:r>
            <a:r>
              <a:rPr lang="en-US" dirty="0" err="1" smtClean="0"/>
              <a:t>i</a:t>
            </a:r>
            <a:r>
              <a:rPr lang="en-US" dirty="0" smtClean="0"/>
              <a:t> 2015?</a:t>
            </a:r>
          </a:p>
          <a:p>
            <a:pPr>
              <a:lnSpc>
                <a:spcPct val="120000"/>
              </a:lnSpc>
            </a:pPr>
            <a:r>
              <a:rPr lang="en-US" dirty="0" err="1" smtClean="0"/>
              <a:t>Kan</a:t>
            </a:r>
            <a:r>
              <a:rPr lang="en-US" dirty="0" smtClean="0"/>
              <a:t> </a:t>
            </a:r>
            <a:r>
              <a:rPr lang="en-US" dirty="0" err="1" smtClean="0"/>
              <a:t>ikke</a:t>
            </a:r>
            <a:r>
              <a:rPr lang="en-US" dirty="0" smtClean="0"/>
              <a:t> </a:t>
            </a:r>
            <a:r>
              <a:rPr lang="en-US" dirty="0" err="1" smtClean="0"/>
              <a:t>konkurrere</a:t>
            </a:r>
            <a:r>
              <a:rPr lang="en-US" dirty="0" smtClean="0"/>
              <a:t> </a:t>
            </a:r>
            <a:r>
              <a:rPr lang="en-US" dirty="0" err="1" smtClean="0"/>
              <a:t>på</a:t>
            </a:r>
            <a:r>
              <a:rPr lang="en-US" dirty="0" smtClean="0"/>
              <a:t> </a:t>
            </a:r>
            <a:r>
              <a:rPr lang="en-US" dirty="0" err="1" smtClean="0"/>
              <a:t>pris</a:t>
            </a:r>
            <a:endParaRPr lang="en-US" dirty="0" smtClean="0"/>
          </a:p>
          <a:p>
            <a:pPr>
              <a:lnSpc>
                <a:spcPct val="120000"/>
              </a:lnSpc>
            </a:pPr>
            <a:r>
              <a:rPr lang="en-US" dirty="0" err="1" smtClean="0"/>
              <a:t>Må</a:t>
            </a:r>
            <a:r>
              <a:rPr lang="en-US" dirty="0" smtClean="0"/>
              <a:t> </a:t>
            </a:r>
            <a:r>
              <a:rPr lang="en-US" dirty="0" err="1" smtClean="0"/>
              <a:t>satse</a:t>
            </a:r>
            <a:r>
              <a:rPr lang="en-US" dirty="0" smtClean="0"/>
              <a:t> </a:t>
            </a:r>
            <a:r>
              <a:rPr lang="en-US" dirty="0" err="1" smtClean="0"/>
              <a:t>på</a:t>
            </a:r>
            <a:r>
              <a:rPr lang="en-US" dirty="0" smtClean="0"/>
              <a:t> </a:t>
            </a:r>
            <a:r>
              <a:rPr lang="en-US" dirty="0" err="1" smtClean="0"/>
              <a:t>våre</a:t>
            </a:r>
            <a:r>
              <a:rPr lang="en-US" dirty="0" smtClean="0"/>
              <a:t> </a:t>
            </a:r>
            <a:r>
              <a:rPr lang="en-US" dirty="0" err="1" smtClean="0"/>
              <a:t>komparative</a:t>
            </a:r>
            <a:r>
              <a:rPr lang="en-US" dirty="0" smtClean="0"/>
              <a:t> </a:t>
            </a:r>
            <a:r>
              <a:rPr lang="en-US" dirty="0" err="1" smtClean="0"/>
              <a:t>fortrinn</a:t>
            </a:r>
            <a:endParaRPr lang="en-US" dirty="0" smtClean="0"/>
          </a:p>
          <a:p>
            <a:pPr lvl="1">
              <a:lnSpc>
                <a:spcPct val="120000"/>
              </a:lnSpc>
            </a:pPr>
            <a:r>
              <a:rPr lang="en-US" dirty="0" err="1" smtClean="0"/>
              <a:t>Innen</a:t>
            </a:r>
            <a:r>
              <a:rPr lang="en-US" dirty="0" smtClean="0"/>
              <a:t> </a:t>
            </a:r>
            <a:r>
              <a:rPr lang="en-US" dirty="0" err="1" smtClean="0"/>
              <a:t>naturressurser</a:t>
            </a:r>
            <a:endParaRPr lang="en-US" dirty="0" smtClean="0"/>
          </a:p>
          <a:p>
            <a:pPr lvl="1">
              <a:lnSpc>
                <a:spcPct val="120000"/>
              </a:lnSpc>
            </a:pPr>
            <a:r>
              <a:rPr lang="en-US" dirty="0" err="1" smtClean="0"/>
              <a:t>Humankapital</a:t>
            </a:r>
            <a:endParaRPr lang="en-US" dirty="0" smtClean="0"/>
          </a:p>
          <a:p>
            <a:pPr lvl="1">
              <a:lnSpc>
                <a:spcPct val="120000"/>
              </a:lnSpc>
            </a:pPr>
            <a:r>
              <a:rPr lang="en-US" dirty="0" err="1" smtClean="0"/>
              <a:t>Innovasjon</a:t>
            </a:r>
            <a:endParaRPr lang="en-US" dirty="0" smtClean="0"/>
          </a:p>
          <a:p>
            <a:pPr lvl="1">
              <a:lnSpc>
                <a:spcPct val="120000"/>
              </a:lnSpc>
            </a:pPr>
            <a:r>
              <a:rPr lang="en-US" dirty="0" err="1" smtClean="0"/>
              <a:t>Små</a:t>
            </a:r>
            <a:r>
              <a:rPr lang="en-US" dirty="0" smtClean="0"/>
              <a:t> </a:t>
            </a:r>
            <a:r>
              <a:rPr lang="en-US" dirty="0" err="1" smtClean="0"/>
              <a:t>og</a:t>
            </a:r>
            <a:r>
              <a:rPr lang="en-US" dirty="0" smtClean="0"/>
              <a:t> </a:t>
            </a:r>
            <a:r>
              <a:rPr lang="en-US" dirty="0" err="1" smtClean="0"/>
              <a:t>mellomstore</a:t>
            </a:r>
            <a:r>
              <a:rPr lang="en-US" dirty="0" smtClean="0"/>
              <a:t> </a:t>
            </a:r>
            <a:r>
              <a:rPr lang="en-US" dirty="0" err="1" smtClean="0"/>
              <a:t>bedrifter</a:t>
            </a:r>
            <a:endParaRPr lang="en-US" dirty="0" smtClean="0"/>
          </a:p>
          <a:p>
            <a:endParaRPr lang="en-US" dirty="0"/>
          </a:p>
        </p:txBody>
      </p:sp>
      <p:pic>
        <p:nvPicPr>
          <p:cNvPr id="6" name="Picture 2" descr="nhh_logo_2f_positiv_gul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54778"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149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835" y="274702"/>
            <a:ext cx="8231505" cy="1143265"/>
          </a:xfrm>
        </p:spPr>
        <p:txBody>
          <a:bodyPr/>
          <a:lstStyle/>
          <a:p>
            <a:r>
              <a:rPr lang="en-US" dirty="0" smtClean="0"/>
              <a:t>En god nyhet</a:t>
            </a:r>
            <a:endParaRPr lang="en-US" dirty="0"/>
          </a:p>
        </p:txBody>
      </p:sp>
      <p:pic>
        <p:nvPicPr>
          <p:cNvPr id="5" name="Picture 4" descr="binary-217881-5636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2861" y="1512256"/>
            <a:ext cx="7149941" cy="4618124"/>
          </a:xfrm>
          <a:prstGeom prst="rect">
            <a:avLst/>
          </a:prstGeom>
        </p:spPr>
      </p:pic>
      <p:pic>
        <p:nvPicPr>
          <p:cNvPr id="6" name="Picture 2" descr="nhh_logo_2f_positiv_g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4778" y="2"/>
            <a:ext cx="1133737" cy="1700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7681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3433291" y="3581905"/>
            <a:ext cx="6163962" cy="1734151"/>
          </a:xfrm>
        </p:spPr>
        <p:txBody>
          <a:bodyPr/>
          <a:lstStyle/>
          <a:p>
            <a:r>
              <a:rPr lang="nb-NO" dirty="0" smtClean="0"/>
              <a:t>Takk for at dere kom!</a:t>
            </a:r>
            <a:endParaRPr lang="nb-NO" dirty="0"/>
          </a:p>
        </p:txBody>
      </p:sp>
      <p:sp>
        <p:nvSpPr>
          <p:cNvPr id="4" name="Plassholder for tekst 3"/>
          <p:cNvSpPr>
            <a:spLocks noGrp="1"/>
          </p:cNvSpPr>
          <p:nvPr>
            <p:ph type="body" sz="quarter" idx="12"/>
          </p:nvPr>
        </p:nvSpPr>
        <p:spPr/>
        <p:txBody>
          <a:bodyPr/>
          <a:lstStyle/>
          <a:p>
            <a:r>
              <a:rPr lang="nb-NO" sz="8000" dirty="0" smtClean="0"/>
              <a:t>PS!</a:t>
            </a:r>
            <a:endParaRPr lang="nb-NO" sz="8000" dirty="0"/>
          </a:p>
        </p:txBody>
      </p:sp>
    </p:spTree>
    <p:extLst>
      <p:ext uri="{BB962C8B-B14F-4D97-AF65-F5344CB8AC3E}">
        <p14:creationId xmlns:p14="http://schemas.microsoft.com/office/powerpoint/2010/main" val="2760042175"/>
      </p:ext>
    </p:extLst>
  </p:cSld>
  <p:clrMapOvr>
    <a:masterClrMapping/>
  </p:clrMapOvr>
  <p:timing>
    <p:tnLst>
      <p:par>
        <p:cTn id="1" dur="indefinite" restart="never" nodeType="tmRoot"/>
      </p:par>
    </p:tnLst>
  </p:timing>
</p:sld>
</file>

<file path=ppt/theme/theme1.xml><?xml version="1.0" encoding="utf-8"?>
<a:theme xmlns:a="http://schemas.openxmlformats.org/drawingml/2006/main" name="SPV_PPmal_v2_Mac">
  <a:themeElements>
    <a:clrScheme name="SPV">
      <a:dk1>
        <a:sysClr val="windowText" lastClr="000000"/>
      </a:dk1>
      <a:lt1>
        <a:sysClr val="window" lastClr="FFFFFF"/>
      </a:lt1>
      <a:dk2>
        <a:srgbClr val="C20012"/>
      </a:dk2>
      <a:lt2>
        <a:srgbClr val="68AFBD"/>
      </a:lt2>
      <a:accent1>
        <a:srgbClr val="C20012"/>
      </a:accent1>
      <a:accent2>
        <a:srgbClr val="68AFBD"/>
      </a:accent2>
      <a:accent3>
        <a:srgbClr val="FFED00"/>
      </a:accent3>
      <a:accent4>
        <a:srgbClr val="C4C429"/>
      </a:accent4>
      <a:accent5>
        <a:srgbClr val="DC9015"/>
      </a:accent5>
      <a:accent6>
        <a:srgbClr val="E7E1D1"/>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SPV_PPmal_v2_Mac">
  <a:themeElements>
    <a:clrScheme name="SPV">
      <a:dk1>
        <a:sysClr val="windowText" lastClr="000000"/>
      </a:dk1>
      <a:lt1>
        <a:sysClr val="window" lastClr="FFFFFF"/>
      </a:lt1>
      <a:dk2>
        <a:srgbClr val="C20012"/>
      </a:dk2>
      <a:lt2>
        <a:srgbClr val="68AFBD"/>
      </a:lt2>
      <a:accent1>
        <a:srgbClr val="C20012"/>
      </a:accent1>
      <a:accent2>
        <a:srgbClr val="68AFBD"/>
      </a:accent2>
      <a:accent3>
        <a:srgbClr val="FFED00"/>
      </a:accent3>
      <a:accent4>
        <a:srgbClr val="C4C429"/>
      </a:accent4>
      <a:accent5>
        <a:srgbClr val="DC9015"/>
      </a:accent5>
      <a:accent6>
        <a:srgbClr val="E7E1D1"/>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sterpresentasjon PS Frokostmøte mandag 5.des.2016" id="{0B363471-0BC1-42F7-A1FB-80C3F63144DB}" vid="{A39A0F4B-D745-4047-94F3-D6A850DA8F44}"/>
    </a:ext>
  </a:extLst>
</a:theme>
</file>

<file path=ppt/theme/theme3.xml><?xml version="1.0" encoding="utf-8"?>
<a:theme xmlns:a="http://schemas.openxmlformats.org/drawingml/2006/main" name="3_SPV_PPmal_v2_Mac">
  <a:themeElements>
    <a:clrScheme name="SPV">
      <a:dk1>
        <a:sysClr val="windowText" lastClr="000000"/>
      </a:dk1>
      <a:lt1>
        <a:sysClr val="window" lastClr="FFFFFF"/>
      </a:lt1>
      <a:dk2>
        <a:srgbClr val="C20012"/>
      </a:dk2>
      <a:lt2>
        <a:srgbClr val="68AFBD"/>
      </a:lt2>
      <a:accent1>
        <a:srgbClr val="C20012"/>
      </a:accent1>
      <a:accent2>
        <a:srgbClr val="68AFBD"/>
      </a:accent2>
      <a:accent3>
        <a:srgbClr val="FFED00"/>
      </a:accent3>
      <a:accent4>
        <a:srgbClr val="C4C429"/>
      </a:accent4>
      <a:accent5>
        <a:srgbClr val="DC9015"/>
      </a:accent5>
      <a:accent6>
        <a:srgbClr val="E7E1D1"/>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sterpresentasjon PS Frokostmøte mandag 5.des.2016" id="{0B363471-0BC1-42F7-A1FB-80C3F63144DB}" vid="{2481423F-0EC8-4452-972F-D07B6DC838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PV PPT-farger">
    <a:dk1>
      <a:srgbClr val="2D2D2D"/>
    </a:dk1>
    <a:lt1>
      <a:srgbClr val="FFFFFF"/>
    </a:lt1>
    <a:dk2>
      <a:srgbClr val="7C7C7C"/>
    </a:dk2>
    <a:lt2>
      <a:srgbClr val="FFFFFF"/>
    </a:lt2>
    <a:accent1>
      <a:srgbClr val="A70F1F"/>
    </a:accent1>
    <a:accent2>
      <a:srgbClr val="7C7C7C"/>
    </a:accent2>
    <a:accent3>
      <a:srgbClr val="A1CDBF"/>
    </a:accent3>
    <a:accent4>
      <a:srgbClr val="7B0E1A"/>
    </a:accent4>
    <a:accent5>
      <a:srgbClr val="3C3C3C"/>
    </a:accent5>
    <a:accent6>
      <a:srgbClr val="2DA0A0"/>
    </a:accent6>
    <a:hlink>
      <a:srgbClr val="009DDD"/>
    </a:hlink>
    <a:folHlink>
      <a:srgbClr val="5C0A13"/>
    </a:folHlink>
  </a:clrScheme>
  <a:fontScheme name="Intern SPV m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PV PPT-farger">
    <a:dk1>
      <a:srgbClr val="2D2D2D"/>
    </a:dk1>
    <a:lt1>
      <a:srgbClr val="FFFFFF"/>
    </a:lt1>
    <a:dk2>
      <a:srgbClr val="7C7C7C"/>
    </a:dk2>
    <a:lt2>
      <a:srgbClr val="FFFFFF"/>
    </a:lt2>
    <a:accent1>
      <a:srgbClr val="A70F1F"/>
    </a:accent1>
    <a:accent2>
      <a:srgbClr val="7C7C7C"/>
    </a:accent2>
    <a:accent3>
      <a:srgbClr val="A1CDBF"/>
    </a:accent3>
    <a:accent4>
      <a:srgbClr val="7B0E1A"/>
    </a:accent4>
    <a:accent5>
      <a:srgbClr val="3C3C3C"/>
    </a:accent5>
    <a:accent6>
      <a:srgbClr val="2DA0A0"/>
    </a:accent6>
    <a:hlink>
      <a:srgbClr val="009DDD"/>
    </a:hlink>
    <a:folHlink>
      <a:srgbClr val="5C0A13"/>
    </a:folHlink>
  </a:clrScheme>
  <a:fontScheme name="Intern SPV m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PV PPT-farger">
    <a:dk1>
      <a:srgbClr val="2D2D2D"/>
    </a:dk1>
    <a:lt1>
      <a:srgbClr val="FFFFFF"/>
    </a:lt1>
    <a:dk2>
      <a:srgbClr val="7C7C7C"/>
    </a:dk2>
    <a:lt2>
      <a:srgbClr val="FFFFFF"/>
    </a:lt2>
    <a:accent1>
      <a:srgbClr val="A70F1F"/>
    </a:accent1>
    <a:accent2>
      <a:srgbClr val="7C7C7C"/>
    </a:accent2>
    <a:accent3>
      <a:srgbClr val="A1CDBF"/>
    </a:accent3>
    <a:accent4>
      <a:srgbClr val="7B0E1A"/>
    </a:accent4>
    <a:accent5>
      <a:srgbClr val="3C3C3C"/>
    </a:accent5>
    <a:accent6>
      <a:srgbClr val="2DA0A0"/>
    </a:accent6>
    <a:hlink>
      <a:srgbClr val="009DDD"/>
    </a:hlink>
    <a:folHlink>
      <a:srgbClr val="5C0A13"/>
    </a:folHlink>
  </a:clrScheme>
  <a:fontScheme name="Intern SPV m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4937</TotalTime>
  <Words>2653</Words>
  <Application>Microsoft Office PowerPoint</Application>
  <PresentationFormat>Egendefinert</PresentationFormat>
  <Paragraphs>256</Paragraphs>
  <Slides>38</Slides>
  <Notes>11</Notes>
  <HiddenSlides>0</HiddenSlides>
  <MMClips>0</MMClips>
  <ScaleCrop>false</ScaleCrop>
  <HeadingPairs>
    <vt:vector size="8" baseType="variant">
      <vt:variant>
        <vt:lpstr>Brukte skrifter</vt:lpstr>
      </vt:variant>
      <vt:variant>
        <vt:i4>4</vt:i4>
      </vt:variant>
      <vt:variant>
        <vt:lpstr>Tema</vt:lpstr>
      </vt:variant>
      <vt:variant>
        <vt:i4>4</vt:i4>
      </vt:variant>
      <vt:variant>
        <vt:lpstr>Innebygde OLE-servere</vt:lpstr>
      </vt:variant>
      <vt:variant>
        <vt:i4>1</vt:i4>
      </vt:variant>
      <vt:variant>
        <vt:lpstr>Lysbildetitler</vt:lpstr>
      </vt:variant>
      <vt:variant>
        <vt:i4>38</vt:i4>
      </vt:variant>
    </vt:vector>
  </HeadingPairs>
  <TitlesOfParts>
    <vt:vector size="47" baseType="lpstr">
      <vt:lpstr>Arial</vt:lpstr>
      <vt:lpstr>Calibri</vt:lpstr>
      <vt:lpstr>Lucida Grande</vt:lpstr>
      <vt:lpstr>Wingdings</vt:lpstr>
      <vt:lpstr>SPV_PPmal_v2_Mac</vt:lpstr>
      <vt:lpstr>1_SPV_PPmal_v2_Mac</vt:lpstr>
      <vt:lpstr>3_SPV_PPmal_v2_Mac</vt:lpstr>
      <vt:lpstr>Office Theme</vt:lpstr>
      <vt:lpstr>Macrobond document</vt:lpstr>
      <vt:lpstr>FrUkostmøte </vt:lpstr>
      <vt:lpstr>PS! Frukostmøte </vt:lpstr>
      <vt:lpstr>PS! Stord    Ragnhild j. fresvik  konserndirektør bedriftsmarked  2.Februar 2017  </vt:lpstr>
      <vt:lpstr>Premisser: omstillingsevne for vestnorsk næringsliv</vt:lpstr>
      <vt:lpstr>Resultat- og forventningsindeks</vt:lpstr>
      <vt:lpstr>Den «nye Todelingen» i norsk økonomi avtar Forventningsindeks  etter omsetning olje og gass</vt:lpstr>
      <vt:lpstr>…men tross økt etterspørsel og lave renter ser vi kun marginal økning i investeringstakt</vt:lpstr>
      <vt:lpstr>Oljeinvesteringer skal falle i år også -prosent, Norges Bank</vt:lpstr>
      <vt:lpstr>De værste nedbemanningsrundene tilbakelagt? Ikke oljerelaterte bedrifter mindre berørt</vt:lpstr>
      <vt:lpstr>Kapasitetsutfordring er blitt overkapasitet ..på tross av nedbemanninger og lav investeringstakt</vt:lpstr>
      <vt:lpstr>Investering i innovasjon er i utakt med forventet omstillingsbehov</vt:lpstr>
      <vt:lpstr>Hva så med netto tilvekst av nye bedrifter? Ikke tilstrekkelig fart i nyetableringer – enda</vt:lpstr>
      <vt:lpstr>Lav investeringstakt vil gi lav vekstevne i regionen</vt:lpstr>
      <vt:lpstr>Gitt at bedriften fikk tilført uventet Kapital - Hva ville du benyttet den til?</vt:lpstr>
      <vt:lpstr>Vi er her.</vt:lpstr>
      <vt:lpstr>Omstilling  i et historisk perspektiv</vt:lpstr>
      <vt:lpstr>Norges historiske verdiskaping BNP per innbygger i 1990 US$ kjøpekraftspariteter</vt:lpstr>
      <vt:lpstr>Verdiskaping Norge vs OECD  Prosentvis forskjell</vt:lpstr>
      <vt:lpstr>Thomas Malthus’ forskning anno 1799</vt:lpstr>
      <vt:lpstr>Norske konjunkturer</vt:lpstr>
      <vt:lpstr>Privat velstand Reelle årslønner i 2014-kroner</vt:lpstr>
      <vt:lpstr>Norges historiske levevei</vt:lpstr>
      <vt:lpstr>Anglofil økonomi</vt:lpstr>
      <vt:lpstr>Størst omstillingsevne</vt:lpstr>
      <vt:lpstr>Minst omstillingsevne</vt:lpstr>
      <vt:lpstr>Petroleumsproduksjon norsk sokkel</vt:lpstr>
      <vt:lpstr>Petroleumsreserver norsk sokkel</vt:lpstr>
      <vt:lpstr>SPU</vt:lpstr>
      <vt:lpstr>Konsekvens av oljebremsen</vt:lpstr>
      <vt:lpstr>Med andre ord</vt:lpstr>
      <vt:lpstr>Arbeidskostnadene</vt:lpstr>
      <vt:lpstr>Næringslivets historiske røtter</vt:lpstr>
      <vt:lpstr>Makroøkonomisk omstilling</vt:lpstr>
      <vt:lpstr>Hva kan næringslivet omstille til?</vt:lpstr>
      <vt:lpstr>Hvilke næringer?</vt:lpstr>
      <vt:lpstr>Konklusjoner</vt:lpstr>
      <vt:lpstr>En god nyhet</vt:lpstr>
      <vt:lpstr>Takk for at dere kom!</vt:lpstr>
    </vt:vector>
  </TitlesOfParts>
  <Company>Sparebanken Vest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Per-Henry</dc:creator>
  <dc:description>Template by addpoint.no</dc:description>
  <cp:lastModifiedBy>Anne-Grete Sandtorv</cp:lastModifiedBy>
  <cp:revision>110</cp:revision>
  <dcterms:created xsi:type="dcterms:W3CDTF">2013-05-22T13:08:01Z</dcterms:created>
  <dcterms:modified xsi:type="dcterms:W3CDTF">2017-02-01T22:00:38Z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ies>
</file>